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B685E571-8D4F-4E4E-93D3-9D17E2C581CB}">
  <a:tblStyle styleId="{B685E571-8D4F-4E4E-93D3-9D17E2C581CB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E9EFF7"/>
          </a:solidFill>
        </a:fill>
      </a:tcStyle>
    </a:wholeTbl>
    <a:band1H>
      <a:tcStyle>
        <a:fill>
          <a:solidFill>
            <a:srgbClr val="D0DEEF"/>
          </a:solidFill>
        </a:fill>
      </a:tcStyle>
    </a:band1H>
    <a:band1V>
      <a:tcStyle>
        <a:fill>
          <a:solidFill>
            <a:srgbClr val="D0DEEF"/>
          </a:solidFill>
        </a:fill>
      </a:tcStyle>
    </a:band1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</a:tcBdr>
        <a:fill>
          <a:solidFill>
            <a:schemeClr val="accent1"/>
          </a:solidFill>
        </a:fill>
      </a:tcStyle>
    </a:firstRow>
  </a:tblStyle>
  <a:tblStyle styleId="{7B9E5BC9-EFE2-495B-B90F-ED3B5C167052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</a:tblStyle>
  <a:tblStyle styleId="{5E758B1D-208A-42BF-9CCC-F040BAD5C7A0}" styleName="Table_2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chemeClr val="lt1"/>
          </a:solidFill>
        </a:fill>
      </a:tcStyle>
    </a:wholeTbl>
    <a:band1H>
      <a:tcStyle>
        <a:fill>
          <a:solidFill>
            <a:srgbClr val="E6E6E6"/>
          </a:solidFill>
        </a:fill>
      </a:tcStyle>
    </a:band1H>
    <a:band1V>
      <a:tcStyle>
        <a:fill>
          <a:solidFill>
            <a:srgbClr val="E6E6E6"/>
          </a:solidFill>
        </a:fill>
      </a:tcStyle>
    </a:band1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맑은 고딕"/>
          <a:ea typeface="맑은 고딕"/>
          <a:cs typeface="맑은 고딕"/>
        </a:font>
        <a:schemeClr val="dk1"/>
      </a:tcTxStyle>
    </a:seCell>
    <a:swCell>
      <a:tcTxStyle b="on" i="off">
        <a:font>
          <a:latin typeface="맑은 고딕"/>
          <a:ea typeface="맑은 고딕"/>
          <a:cs typeface="맑은 고딕"/>
        </a:font>
        <a:schemeClr val="dk1"/>
      </a:tcTx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254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gif>
</file>

<file path=ppt/media/image20.png>
</file>

<file path=ppt/media/image21.png>
</file>

<file path=ppt/media/image22.jpg>
</file>

<file path=ppt/media/image23.jpg>
</file>

<file path=ppt/media/image24.png>
</file>

<file path=ppt/media/image25.jpg>
</file>

<file path=ppt/media/image26.png>
</file>

<file path=ppt/media/image27.png>
</file>

<file path=ppt/media/image28.png>
</file>

<file path=ppt/media/image29.jpg>
</file>

<file path=ppt/media/image30.png>
</file>

<file path=ppt/media/image31.png>
</file>

<file path=ppt/media/image3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2016.03.03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" name="Shape 16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" name="Shape 22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0" name="Shape 30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7" name="Shape 347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9" name="Shape 40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2" name="Shape 46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Shape 50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9" name="Shape 50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hape 55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4" name="Shape 55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Shape 639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0" name="Shape 640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4" name="Shape 70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Shape 792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3" name="Shape 793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Shape 950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1" name="Shape 951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Shape 112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2" name="Shape 112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>
            <p:ph idx="2" type="sldImg"/>
          </p:nvPr>
        </p:nvSpPr>
        <p:spPr>
          <a:xfrm>
            <a:off x="685800" y="1143000"/>
            <a:ext cx="5486399" cy="3086099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제목 및 내용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제목 및 세로 텍스트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세로 제목 및 텍스트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제목 슬라이드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3" name="Shape 23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구역 머리글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콘텐츠 2개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비교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제목만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빈 화면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캡션 있는 콘텐츠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캡션 있는 그림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2.png"/><Relationship Id="rId4" Type="http://schemas.openxmlformats.org/officeDocument/2006/relationships/image" Target="../media/image03.png"/><Relationship Id="rId5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2.png"/><Relationship Id="rId4" Type="http://schemas.openxmlformats.org/officeDocument/2006/relationships/image" Target="../media/image03.png"/><Relationship Id="rId9" Type="http://schemas.openxmlformats.org/officeDocument/2006/relationships/image" Target="../media/image15.png"/><Relationship Id="rId5" Type="http://schemas.openxmlformats.org/officeDocument/2006/relationships/image" Target="../media/image04.png"/><Relationship Id="rId6" Type="http://schemas.openxmlformats.org/officeDocument/2006/relationships/image" Target="../media/image01.png"/><Relationship Id="rId7" Type="http://schemas.openxmlformats.org/officeDocument/2006/relationships/image" Target="../media/image00.png"/><Relationship Id="rId8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3.png"/><Relationship Id="rId4" Type="http://schemas.openxmlformats.org/officeDocument/2006/relationships/image" Target="../media/image12.png"/><Relationship Id="rId5" Type="http://schemas.openxmlformats.org/officeDocument/2006/relationships/image" Target="../media/image01.png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jpg"/><Relationship Id="rId10" Type="http://schemas.openxmlformats.org/officeDocument/2006/relationships/image" Target="../media/image08.png"/><Relationship Id="rId13" Type="http://schemas.openxmlformats.org/officeDocument/2006/relationships/image" Target="../media/image20.png"/><Relationship Id="rId1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14" Type="http://schemas.openxmlformats.org/officeDocument/2006/relationships/image" Target="../media/image19.gif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jpg"/><Relationship Id="rId10" Type="http://schemas.openxmlformats.org/officeDocument/2006/relationships/image" Target="../media/image08.png"/><Relationship Id="rId13" Type="http://schemas.openxmlformats.org/officeDocument/2006/relationships/image" Target="../media/image20.png"/><Relationship Id="rId1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14" Type="http://schemas.openxmlformats.org/officeDocument/2006/relationships/image" Target="../media/image19.gif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jpg"/><Relationship Id="rId10" Type="http://schemas.openxmlformats.org/officeDocument/2006/relationships/image" Target="../media/image08.png"/><Relationship Id="rId13" Type="http://schemas.openxmlformats.org/officeDocument/2006/relationships/image" Target="../media/image20.png"/><Relationship Id="rId1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14" Type="http://schemas.openxmlformats.org/officeDocument/2006/relationships/image" Target="../media/image19.gif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jpg"/><Relationship Id="rId10" Type="http://schemas.openxmlformats.org/officeDocument/2006/relationships/image" Target="../media/image08.png"/><Relationship Id="rId1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18.jpg"/><Relationship Id="rId10" Type="http://schemas.openxmlformats.org/officeDocument/2006/relationships/image" Target="../media/image08.png"/><Relationship Id="rId13" Type="http://schemas.openxmlformats.org/officeDocument/2006/relationships/image" Target="../media/image20.png"/><Relationship Id="rId1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14" Type="http://schemas.openxmlformats.org/officeDocument/2006/relationships/image" Target="../media/image19.gif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20.png"/><Relationship Id="rId10" Type="http://schemas.openxmlformats.org/officeDocument/2006/relationships/image" Target="../media/image22.jpg"/><Relationship Id="rId13" Type="http://schemas.openxmlformats.org/officeDocument/2006/relationships/image" Target="../media/image16.jpg"/><Relationship Id="rId1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jpg"/><Relationship Id="rId10" Type="http://schemas.openxmlformats.org/officeDocument/2006/relationships/image" Target="../media/image25.jpg"/><Relationship Id="rId13" Type="http://schemas.openxmlformats.org/officeDocument/2006/relationships/image" Target="../media/image24.png"/><Relationship Id="rId1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jpg"/><Relationship Id="rId10" Type="http://schemas.openxmlformats.org/officeDocument/2006/relationships/image" Target="../media/image25.jpg"/><Relationship Id="rId1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jpg"/><Relationship Id="rId10" Type="http://schemas.openxmlformats.org/officeDocument/2006/relationships/image" Target="../media/image25.jpg"/><Relationship Id="rId13" Type="http://schemas.openxmlformats.org/officeDocument/2006/relationships/image" Target="../media/image26.png"/><Relationship Id="rId1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15" Type="http://schemas.openxmlformats.org/officeDocument/2006/relationships/image" Target="../media/image29.jpg"/><Relationship Id="rId14" Type="http://schemas.openxmlformats.org/officeDocument/2006/relationships/image" Target="../media/image28.png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1" Type="http://schemas.openxmlformats.org/officeDocument/2006/relationships/image" Target="../media/image32.png"/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0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Relationship Id="rId4" Type="http://schemas.openxmlformats.org/officeDocument/2006/relationships/image" Target="../media/image07.png"/><Relationship Id="rId9" Type="http://schemas.openxmlformats.org/officeDocument/2006/relationships/image" Target="../media/image14.jpg"/><Relationship Id="rId5" Type="http://schemas.openxmlformats.org/officeDocument/2006/relationships/image" Target="../media/image11.png"/><Relationship Id="rId6" Type="http://schemas.openxmlformats.org/officeDocument/2006/relationships/image" Target="../media/image06.png"/><Relationship Id="rId7" Type="http://schemas.openxmlformats.org/officeDocument/2006/relationships/image" Target="../media/image09.png"/><Relationship Id="rId8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/>
        </p:nvSpPr>
        <p:spPr>
          <a:xfrm>
            <a:off x="3511998" y="1747703"/>
            <a:ext cx="4496744" cy="1015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S2 도시 v1.1</a:t>
            </a:r>
          </a:p>
        </p:txBody>
      </p:sp>
      <p:sp>
        <p:nvSpPr>
          <p:cNvPr id="90" name="Shape 90"/>
          <p:cNvSpPr/>
          <p:nvPr/>
        </p:nvSpPr>
        <p:spPr>
          <a:xfrm>
            <a:off x="4736694" y="3300317"/>
            <a:ext cx="2047354" cy="553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2016.03.14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/>
        </p:nvSpPr>
        <p:spPr>
          <a:xfrm>
            <a:off x="215538" y="142595"/>
            <a:ext cx="17331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기본 상태</a:t>
            </a:r>
          </a:p>
        </p:txBody>
      </p:sp>
      <p:cxnSp>
        <p:nvCxnSpPr>
          <p:cNvPr id="165" name="Shape 165"/>
          <p:cNvCxnSpPr/>
          <p:nvPr/>
        </p:nvCxnSpPr>
        <p:spPr>
          <a:xfrm>
            <a:off x="251492" y="521256"/>
            <a:ext cx="1837365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66" name="Shape 166"/>
          <p:cNvSpPr/>
          <p:nvPr/>
        </p:nvSpPr>
        <p:spPr>
          <a:xfrm>
            <a:off x="322333" y="1064291"/>
            <a:ext cx="2927850" cy="252891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Shape 167"/>
          <p:cNvPicPr preferRelativeResize="0"/>
          <p:nvPr/>
        </p:nvPicPr>
        <p:blipFill rotWithShape="1">
          <a:blip r:embed="rId3">
            <a:alphaModFix/>
          </a:blip>
          <a:srcRect b="3090" l="776" r="1829" t="258"/>
          <a:stretch/>
        </p:blipFill>
        <p:spPr>
          <a:xfrm>
            <a:off x="484383" y="1149353"/>
            <a:ext cx="2603747" cy="1962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 rotWithShape="1">
          <a:blip r:embed="rId4">
            <a:alphaModFix/>
          </a:blip>
          <a:srcRect b="-303" l="5998" r="14926" t="84345"/>
          <a:stretch/>
        </p:blipFill>
        <p:spPr>
          <a:xfrm>
            <a:off x="736874" y="3004693"/>
            <a:ext cx="2098765" cy="392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 rotWithShape="1">
          <a:blip r:embed="rId4">
            <a:alphaModFix/>
          </a:blip>
          <a:srcRect b="83824" l="62493" r="10272" t="9806"/>
          <a:stretch/>
        </p:blipFill>
        <p:spPr>
          <a:xfrm>
            <a:off x="2246992" y="1287853"/>
            <a:ext cx="652960" cy="14160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322333" y="4184091"/>
            <a:ext cx="2927850" cy="252891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Shape 17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3706" y="4272210"/>
            <a:ext cx="2705100" cy="235267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/>
          <p:nvPr/>
        </p:nvSpPr>
        <p:spPr>
          <a:xfrm>
            <a:off x="3340621" y="1045108"/>
            <a:ext cx="5991386" cy="1107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일반 유저 타운에 대한 보호막 효과 똑같습니다.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우측 상단에, 보호 상태의 남은 시간이 표시됩니다.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점령자의 유저명과 연맹이름, 연맹 마크가 표시됩니다.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점령자가 없는 경우, 표시되지 않습니다.</a:t>
            </a:r>
          </a:p>
        </p:txBody>
      </p:sp>
      <p:sp>
        <p:nvSpPr>
          <p:cNvPr id="173" name="Shape 173"/>
          <p:cNvSpPr/>
          <p:nvPr/>
        </p:nvSpPr>
        <p:spPr>
          <a:xfrm>
            <a:off x="322333" y="733854"/>
            <a:ext cx="4470234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보호 상태의 도시</a:t>
            </a:r>
          </a:p>
        </p:txBody>
      </p:sp>
      <p:sp>
        <p:nvSpPr>
          <p:cNvPr id="174" name="Shape 174"/>
          <p:cNvSpPr/>
          <p:nvPr/>
        </p:nvSpPr>
        <p:spPr>
          <a:xfrm>
            <a:off x="338355" y="3868785"/>
            <a:ext cx="4470234" cy="346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쟁탈전 상황의 도시</a:t>
            </a:r>
          </a:p>
        </p:txBody>
      </p:sp>
      <p:sp>
        <p:nvSpPr>
          <p:cNvPr id="175" name="Shape 175"/>
          <p:cNvSpPr/>
          <p:nvPr/>
        </p:nvSpPr>
        <p:spPr>
          <a:xfrm>
            <a:off x="3340621" y="4178080"/>
            <a:ext cx="5991386" cy="1107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일반 유저 타운에 대한 일반 상태와 같습니다.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보호막 이펙트가 없습니다.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유저가 점령 중인 경우, 우측 상단에 쟁탈전 종료까지 남은 시간을 표시합니다.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유저가 점령 중이 아닌 경우, 남은 시간은 00:00:00 으로 표시됩니다.</a:t>
            </a:r>
          </a:p>
        </p:txBody>
      </p:sp>
      <p:grpSp>
        <p:nvGrpSpPr>
          <p:cNvPr id="176" name="Shape 176"/>
          <p:cNvGrpSpPr/>
          <p:nvPr/>
        </p:nvGrpSpPr>
        <p:grpSpPr>
          <a:xfrm>
            <a:off x="2055703" y="1138796"/>
            <a:ext cx="1003491" cy="516177"/>
            <a:chOff x="4471905" y="2488365"/>
            <a:chExt cx="1003491" cy="614424"/>
          </a:xfrm>
        </p:grpSpPr>
        <p:sp>
          <p:nvSpPr>
            <p:cNvPr id="177" name="Shape 177"/>
            <p:cNvSpPr/>
            <p:nvPr/>
          </p:nvSpPr>
          <p:spPr>
            <a:xfrm>
              <a:off x="4471905" y="2663883"/>
              <a:ext cx="1003491" cy="438906"/>
            </a:xfrm>
            <a:prstGeom prst="wedgeRectCallout">
              <a:avLst>
                <a:gd fmla="val -40291" name="adj1"/>
                <a:gd fmla="val 83659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Shape 178"/>
            <p:cNvSpPr/>
            <p:nvPr/>
          </p:nvSpPr>
          <p:spPr>
            <a:xfrm>
              <a:off x="4471905" y="2566252"/>
              <a:ext cx="1003491" cy="237380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Shape 179"/>
            <p:cNvSpPr/>
            <p:nvPr/>
          </p:nvSpPr>
          <p:spPr>
            <a:xfrm>
              <a:off x="4471905" y="2488365"/>
              <a:ext cx="1003491" cy="3034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보호 상태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4471905" y="2738625"/>
              <a:ext cx="1003491" cy="3034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00 : 00 : 00</a:t>
              </a:r>
            </a:p>
          </p:txBody>
        </p:sp>
      </p:grpSp>
      <p:grpSp>
        <p:nvGrpSpPr>
          <p:cNvPr id="181" name="Shape 181"/>
          <p:cNvGrpSpPr/>
          <p:nvPr/>
        </p:nvGrpSpPr>
        <p:grpSpPr>
          <a:xfrm>
            <a:off x="2047981" y="4239027"/>
            <a:ext cx="1003491" cy="516177"/>
            <a:chOff x="4471905" y="2488365"/>
            <a:chExt cx="1003491" cy="614424"/>
          </a:xfrm>
        </p:grpSpPr>
        <p:sp>
          <p:nvSpPr>
            <p:cNvPr id="182" name="Shape 182"/>
            <p:cNvSpPr/>
            <p:nvPr/>
          </p:nvSpPr>
          <p:spPr>
            <a:xfrm>
              <a:off x="4471905" y="2663883"/>
              <a:ext cx="1003491" cy="438906"/>
            </a:xfrm>
            <a:prstGeom prst="wedgeRectCallout">
              <a:avLst>
                <a:gd fmla="val -40291" name="adj1"/>
                <a:gd fmla="val 83659" name="adj2"/>
              </a:avLst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Shape 183"/>
            <p:cNvSpPr/>
            <p:nvPr/>
          </p:nvSpPr>
          <p:spPr>
            <a:xfrm>
              <a:off x="4471905" y="2566252"/>
              <a:ext cx="1003491" cy="237380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Shape 184"/>
            <p:cNvSpPr/>
            <p:nvPr/>
          </p:nvSpPr>
          <p:spPr>
            <a:xfrm>
              <a:off x="4471905" y="2488365"/>
              <a:ext cx="1003491" cy="3846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쟁탈 상태</a:t>
              </a:r>
            </a:p>
          </p:txBody>
        </p:sp>
        <p:sp>
          <p:nvSpPr>
            <p:cNvPr id="185" name="Shape 185"/>
            <p:cNvSpPr/>
            <p:nvPr/>
          </p:nvSpPr>
          <p:spPr>
            <a:xfrm>
              <a:off x="4471905" y="2738625"/>
              <a:ext cx="1003491" cy="3034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00 : 00 : 00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215538" y="142595"/>
            <a:ext cx="315342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기본 상태 – 클릭 처리1</a:t>
            </a:r>
          </a:p>
        </p:txBody>
      </p:sp>
      <p:cxnSp>
        <p:nvCxnSpPr>
          <p:cNvPr id="191" name="Shape 191"/>
          <p:cNvCxnSpPr/>
          <p:nvPr/>
        </p:nvCxnSpPr>
        <p:spPr>
          <a:xfrm>
            <a:off x="251492" y="521256"/>
            <a:ext cx="2984424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92" name="Shape 192"/>
          <p:cNvSpPr/>
          <p:nvPr/>
        </p:nvSpPr>
        <p:spPr>
          <a:xfrm>
            <a:off x="570450" y="1064291"/>
            <a:ext cx="2431613" cy="1888632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Shape 193"/>
          <p:cNvSpPr/>
          <p:nvPr/>
        </p:nvSpPr>
        <p:spPr>
          <a:xfrm>
            <a:off x="570450" y="3747862"/>
            <a:ext cx="2431613" cy="225026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Shape 194"/>
          <p:cNvPicPr preferRelativeResize="0"/>
          <p:nvPr/>
        </p:nvPicPr>
        <p:blipFill rotWithShape="1">
          <a:blip r:embed="rId3">
            <a:alphaModFix/>
          </a:blip>
          <a:srcRect b="3689" l="9896" r="11598" t="17838"/>
          <a:stretch/>
        </p:blipFill>
        <p:spPr>
          <a:xfrm>
            <a:off x="736875" y="1185262"/>
            <a:ext cx="2098765" cy="1593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/>
          <p:cNvPicPr preferRelativeResize="0"/>
          <p:nvPr/>
        </p:nvPicPr>
        <p:blipFill rotWithShape="1">
          <a:blip r:embed="rId4">
            <a:alphaModFix/>
          </a:blip>
          <a:srcRect b="-304" l="5998" r="14926" t="17995"/>
          <a:stretch/>
        </p:blipFill>
        <p:spPr>
          <a:xfrm>
            <a:off x="798675" y="3919057"/>
            <a:ext cx="1950708" cy="191823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Shape 196"/>
          <p:cNvSpPr/>
          <p:nvPr/>
        </p:nvSpPr>
        <p:spPr>
          <a:xfrm>
            <a:off x="322333" y="733854"/>
            <a:ext cx="4470234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보호 상태의 도시</a:t>
            </a:r>
          </a:p>
        </p:txBody>
      </p:sp>
      <p:sp>
        <p:nvSpPr>
          <p:cNvPr id="197" name="Shape 197"/>
          <p:cNvSpPr/>
          <p:nvPr/>
        </p:nvSpPr>
        <p:spPr>
          <a:xfrm>
            <a:off x="338355" y="3365444"/>
            <a:ext cx="4470234" cy="346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쟁탈전 상황의 도시</a:t>
            </a:r>
          </a:p>
        </p:txBody>
      </p:sp>
      <p:grpSp>
        <p:nvGrpSpPr>
          <p:cNvPr id="198" name="Shape 198"/>
          <p:cNvGrpSpPr/>
          <p:nvPr/>
        </p:nvGrpSpPr>
        <p:grpSpPr>
          <a:xfrm>
            <a:off x="1933733" y="4084032"/>
            <a:ext cx="505823" cy="581947"/>
            <a:chOff x="5821157" y="5003551"/>
            <a:chExt cx="505823" cy="581947"/>
          </a:xfrm>
        </p:grpSpPr>
        <p:sp>
          <p:nvSpPr>
            <p:cNvPr id="199" name="Shape 199"/>
            <p:cNvSpPr/>
            <p:nvPr/>
          </p:nvSpPr>
          <p:spPr>
            <a:xfrm>
              <a:off x="5821157" y="5003551"/>
              <a:ext cx="493846" cy="466531"/>
            </a:xfrm>
            <a:prstGeom prst="ellipse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0" name="Shape 200"/>
            <p:cNvPicPr preferRelativeResize="0"/>
            <p:nvPr/>
          </p:nvPicPr>
          <p:blipFill rotWithShape="1">
            <a:blip r:embed="rId5">
              <a:alphaModFix/>
            </a:blip>
            <a:srcRect b="3681" l="12919" r="3043" t="2344"/>
            <a:stretch/>
          </p:blipFill>
          <p:spPr>
            <a:xfrm>
              <a:off x="5836255" y="5004837"/>
              <a:ext cx="490724" cy="465244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01" name="Shape 201"/>
            <p:cNvSpPr/>
            <p:nvPr/>
          </p:nvSpPr>
          <p:spPr>
            <a:xfrm>
              <a:off x="5879735" y="5354667"/>
              <a:ext cx="415498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공격</a:t>
              </a:r>
            </a:p>
          </p:txBody>
        </p:sp>
      </p:grpSp>
      <p:grpSp>
        <p:nvGrpSpPr>
          <p:cNvPr id="202" name="Shape 202"/>
          <p:cNvGrpSpPr/>
          <p:nvPr/>
        </p:nvGrpSpPr>
        <p:grpSpPr>
          <a:xfrm>
            <a:off x="699100" y="4770477"/>
            <a:ext cx="501423" cy="581947"/>
            <a:chOff x="3880898" y="4889201"/>
            <a:chExt cx="501423" cy="581947"/>
          </a:xfrm>
        </p:grpSpPr>
        <p:sp>
          <p:nvSpPr>
            <p:cNvPr id="203" name="Shape 203"/>
            <p:cNvSpPr/>
            <p:nvPr/>
          </p:nvSpPr>
          <p:spPr>
            <a:xfrm>
              <a:off x="3880898" y="4889201"/>
              <a:ext cx="493846" cy="466531"/>
            </a:xfrm>
            <a:prstGeom prst="ellipse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4" name="Shape 20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3880898" y="4889201"/>
              <a:ext cx="501423" cy="476035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05" name="Shape 205"/>
            <p:cNvSpPr/>
            <p:nvPr/>
          </p:nvSpPr>
          <p:spPr>
            <a:xfrm>
              <a:off x="3923653" y="5240317"/>
              <a:ext cx="415498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정보</a:t>
              </a:r>
            </a:p>
          </p:txBody>
        </p:sp>
      </p:grpSp>
      <p:grpSp>
        <p:nvGrpSpPr>
          <p:cNvPr id="206" name="Shape 206"/>
          <p:cNvGrpSpPr/>
          <p:nvPr/>
        </p:nvGrpSpPr>
        <p:grpSpPr>
          <a:xfrm>
            <a:off x="1094575" y="4091512"/>
            <a:ext cx="513338" cy="550996"/>
            <a:chOff x="4457930" y="4207703"/>
            <a:chExt cx="513338" cy="550996"/>
          </a:xfrm>
        </p:grpSpPr>
        <p:sp>
          <p:nvSpPr>
            <p:cNvPr id="207" name="Shape 207"/>
            <p:cNvSpPr/>
            <p:nvPr/>
          </p:nvSpPr>
          <p:spPr>
            <a:xfrm>
              <a:off x="4457930" y="4214996"/>
              <a:ext cx="493846" cy="466531"/>
            </a:xfrm>
            <a:prstGeom prst="ellipse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8" name="Shape 208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4463498" y="4207703"/>
              <a:ext cx="507771" cy="507771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09" name="Shape 209"/>
            <p:cNvSpPr/>
            <p:nvPr/>
          </p:nvSpPr>
          <p:spPr>
            <a:xfrm>
              <a:off x="4496726" y="4527867"/>
              <a:ext cx="415498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정찰</a:t>
              </a:r>
            </a:p>
          </p:txBody>
        </p:sp>
      </p:grpSp>
      <p:grpSp>
        <p:nvGrpSpPr>
          <p:cNvPr id="210" name="Shape 210"/>
          <p:cNvGrpSpPr/>
          <p:nvPr/>
        </p:nvGrpSpPr>
        <p:grpSpPr>
          <a:xfrm>
            <a:off x="2248041" y="4745142"/>
            <a:ext cx="686405" cy="541332"/>
            <a:chOff x="5411862" y="4182144"/>
            <a:chExt cx="686405" cy="541332"/>
          </a:xfrm>
        </p:grpSpPr>
        <p:sp>
          <p:nvSpPr>
            <p:cNvPr id="211" name="Shape 211"/>
            <p:cNvSpPr/>
            <p:nvPr/>
          </p:nvSpPr>
          <p:spPr>
            <a:xfrm>
              <a:off x="5508142" y="4207703"/>
              <a:ext cx="493846" cy="466531"/>
            </a:xfrm>
            <a:prstGeom prst="ellipse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2" name="Shape 212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5507351" y="4182144"/>
              <a:ext cx="520465" cy="507771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13" name="Shape 213"/>
            <p:cNvSpPr/>
            <p:nvPr/>
          </p:nvSpPr>
          <p:spPr>
            <a:xfrm>
              <a:off x="5411862" y="4492644"/>
              <a:ext cx="68640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집결 공격</a:t>
              </a:r>
            </a:p>
          </p:txBody>
        </p:sp>
      </p:grpSp>
      <p:grpSp>
        <p:nvGrpSpPr>
          <p:cNvPr id="214" name="Shape 214"/>
          <p:cNvGrpSpPr/>
          <p:nvPr/>
        </p:nvGrpSpPr>
        <p:grpSpPr>
          <a:xfrm>
            <a:off x="798674" y="1776009"/>
            <a:ext cx="501423" cy="581947"/>
            <a:chOff x="941287" y="2196473"/>
            <a:chExt cx="501423" cy="581947"/>
          </a:xfrm>
        </p:grpSpPr>
        <p:sp>
          <p:nvSpPr>
            <p:cNvPr id="215" name="Shape 215"/>
            <p:cNvSpPr/>
            <p:nvPr/>
          </p:nvSpPr>
          <p:spPr>
            <a:xfrm>
              <a:off x="941287" y="2196473"/>
              <a:ext cx="493846" cy="466531"/>
            </a:xfrm>
            <a:prstGeom prst="ellipse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6" name="Shape 21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941287" y="2196473"/>
              <a:ext cx="501423" cy="476035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17" name="Shape 217"/>
            <p:cNvSpPr/>
            <p:nvPr/>
          </p:nvSpPr>
          <p:spPr>
            <a:xfrm>
              <a:off x="984042" y="2547588"/>
              <a:ext cx="415498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정보</a:t>
              </a:r>
            </a:p>
          </p:txBody>
        </p:sp>
      </p:grpSp>
      <p:grpSp>
        <p:nvGrpSpPr>
          <p:cNvPr id="218" name="Shape 218"/>
          <p:cNvGrpSpPr/>
          <p:nvPr/>
        </p:nvGrpSpPr>
        <p:grpSpPr>
          <a:xfrm>
            <a:off x="2248813" y="1760651"/>
            <a:ext cx="500569" cy="581947"/>
            <a:chOff x="2050864" y="2162916"/>
            <a:chExt cx="500569" cy="581947"/>
          </a:xfrm>
        </p:grpSpPr>
        <p:sp>
          <p:nvSpPr>
            <p:cNvPr id="219" name="Shape 219"/>
            <p:cNvSpPr/>
            <p:nvPr/>
          </p:nvSpPr>
          <p:spPr>
            <a:xfrm>
              <a:off x="2050864" y="2162916"/>
              <a:ext cx="493846" cy="466531"/>
            </a:xfrm>
            <a:prstGeom prst="ellipse">
              <a:avLst/>
            </a:prstGeom>
            <a:solidFill>
              <a:schemeClr val="accent2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Shape 220"/>
            <p:cNvSpPr/>
            <p:nvPr/>
          </p:nvSpPr>
          <p:spPr>
            <a:xfrm>
              <a:off x="2057586" y="2162916"/>
              <a:ext cx="493846" cy="466531"/>
            </a:xfrm>
            <a:prstGeom prst="ellipse">
              <a:avLst/>
            </a:pr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Shape 221"/>
            <p:cNvSpPr/>
            <p:nvPr/>
          </p:nvSpPr>
          <p:spPr>
            <a:xfrm>
              <a:off x="2097460" y="2514032"/>
              <a:ext cx="415498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창고</a:t>
              </a:r>
            </a:p>
          </p:txBody>
        </p:sp>
      </p:grpSp>
      <p:sp>
        <p:nvSpPr>
          <p:cNvPr id="222" name="Shape 222"/>
          <p:cNvSpPr/>
          <p:nvPr/>
        </p:nvSpPr>
        <p:spPr>
          <a:xfrm>
            <a:off x="3235917" y="1032880"/>
            <a:ext cx="5991386" cy="8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정보 : 도시 정보 UI로 진입합니다.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창고 : 도시 창고 UI로 진입합니다.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35917" y="3745203"/>
            <a:ext cx="5991386" cy="13619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정보 : 도시 정보 UI로 진입합니다.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정찰 : 도시에 대한 정찰을 실행합니다.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공격 : 도시에 대한 개인 공격을 실행합니다.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집결 공격 : 도시에 대한 집결 공격을 실행합니다.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/>
        </p:nvSpPr>
        <p:spPr>
          <a:xfrm>
            <a:off x="570450" y="1064291"/>
            <a:ext cx="2431613" cy="215708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Shape 229"/>
          <p:cNvPicPr preferRelativeResize="0"/>
          <p:nvPr/>
        </p:nvPicPr>
        <p:blipFill rotWithShape="1">
          <a:blip r:embed="rId3">
            <a:alphaModFix/>
          </a:blip>
          <a:srcRect b="-304" l="5998" r="14926" t="17995"/>
          <a:stretch/>
        </p:blipFill>
        <p:spPr>
          <a:xfrm>
            <a:off x="744704" y="1128758"/>
            <a:ext cx="2098765" cy="202550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/>
          <p:nvPr/>
        </p:nvSpPr>
        <p:spPr>
          <a:xfrm>
            <a:off x="215538" y="142595"/>
            <a:ext cx="315342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기본 상태 – 클릭 처리2</a:t>
            </a:r>
          </a:p>
        </p:txBody>
      </p:sp>
      <p:cxnSp>
        <p:nvCxnSpPr>
          <p:cNvPr id="231" name="Shape 231"/>
          <p:cNvCxnSpPr/>
          <p:nvPr/>
        </p:nvCxnSpPr>
        <p:spPr>
          <a:xfrm>
            <a:off x="251492" y="521256"/>
            <a:ext cx="2984424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232" name="Shape 232"/>
          <p:cNvSpPr/>
          <p:nvPr/>
        </p:nvSpPr>
        <p:spPr>
          <a:xfrm>
            <a:off x="322333" y="733854"/>
            <a:ext cx="4470234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쟁탈전 중, 도시 점령자와 같은 연맹원의 클릭 처리</a:t>
            </a:r>
          </a:p>
        </p:txBody>
      </p:sp>
      <p:sp>
        <p:nvSpPr>
          <p:cNvPr id="233" name="Shape 233"/>
          <p:cNvSpPr/>
          <p:nvPr/>
        </p:nvSpPr>
        <p:spPr>
          <a:xfrm>
            <a:off x="3235917" y="1032880"/>
            <a:ext cx="5991386" cy="600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정보 : 도시 정보 UI로 진입합니다.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병사 지원 : 병사 지원을 실행합니다.</a:t>
            </a:r>
          </a:p>
        </p:txBody>
      </p:sp>
      <p:grpSp>
        <p:nvGrpSpPr>
          <p:cNvPr id="234" name="Shape 234"/>
          <p:cNvGrpSpPr/>
          <p:nvPr/>
        </p:nvGrpSpPr>
        <p:grpSpPr>
          <a:xfrm>
            <a:off x="2256588" y="1785198"/>
            <a:ext cx="686405" cy="607327"/>
            <a:chOff x="2256588" y="1936200"/>
            <a:chExt cx="686405" cy="607327"/>
          </a:xfrm>
        </p:grpSpPr>
        <p:sp>
          <p:nvSpPr>
            <p:cNvPr id="235" name="Shape 235"/>
            <p:cNvSpPr/>
            <p:nvPr/>
          </p:nvSpPr>
          <p:spPr>
            <a:xfrm>
              <a:off x="2352867" y="1961581"/>
              <a:ext cx="493846" cy="466531"/>
            </a:xfrm>
            <a:prstGeom prst="ellipse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36" name="Shape 236"/>
            <p:cNvPicPr preferRelativeResize="0"/>
            <p:nvPr/>
          </p:nvPicPr>
          <p:blipFill rotWithShape="1">
            <a:blip r:embed="rId4">
              <a:alphaModFix/>
            </a:blip>
            <a:srcRect b="15206" l="2344" r="6629" t="4541"/>
            <a:stretch/>
          </p:blipFill>
          <p:spPr>
            <a:xfrm>
              <a:off x="2348001" y="1936200"/>
              <a:ext cx="493846" cy="502394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37" name="Shape 237"/>
            <p:cNvSpPr/>
            <p:nvPr/>
          </p:nvSpPr>
          <p:spPr>
            <a:xfrm>
              <a:off x="2256588" y="2312696"/>
              <a:ext cx="68640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병사 지원</a:t>
              </a:r>
            </a:p>
          </p:txBody>
        </p:sp>
      </p:grpSp>
      <p:grpSp>
        <p:nvGrpSpPr>
          <p:cNvPr id="238" name="Shape 238"/>
          <p:cNvGrpSpPr/>
          <p:nvPr/>
        </p:nvGrpSpPr>
        <p:grpSpPr>
          <a:xfrm>
            <a:off x="798674" y="1809565"/>
            <a:ext cx="501423" cy="581947"/>
            <a:chOff x="941287" y="2196473"/>
            <a:chExt cx="501423" cy="581947"/>
          </a:xfrm>
        </p:grpSpPr>
        <p:sp>
          <p:nvSpPr>
            <p:cNvPr id="239" name="Shape 239"/>
            <p:cNvSpPr/>
            <p:nvPr/>
          </p:nvSpPr>
          <p:spPr>
            <a:xfrm>
              <a:off x="941287" y="2196473"/>
              <a:ext cx="493846" cy="466531"/>
            </a:xfrm>
            <a:prstGeom prst="ellipse">
              <a:avLst/>
            </a:prstGeom>
            <a:solidFill>
              <a:srgbClr val="3F3F3F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40" name="Shape 24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41287" y="2196473"/>
              <a:ext cx="501423" cy="476035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241" name="Shape 241"/>
            <p:cNvSpPr/>
            <p:nvPr/>
          </p:nvSpPr>
          <p:spPr>
            <a:xfrm>
              <a:off x="984042" y="2547588"/>
              <a:ext cx="415498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정보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/>
        </p:nvSpPr>
        <p:spPr>
          <a:xfrm>
            <a:off x="215538" y="142595"/>
            <a:ext cx="24769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정보 – 보호 상태</a:t>
            </a:r>
          </a:p>
        </p:txBody>
      </p:sp>
      <p:cxnSp>
        <p:nvCxnSpPr>
          <p:cNvPr id="247" name="Shape 247"/>
          <p:cNvCxnSpPr/>
          <p:nvPr/>
        </p:nvCxnSpPr>
        <p:spPr>
          <a:xfrm>
            <a:off x="251492" y="521256"/>
            <a:ext cx="3314643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248" name="Shape 2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594" y="748589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Shape 249"/>
          <p:cNvSpPr/>
          <p:nvPr/>
        </p:nvSpPr>
        <p:spPr>
          <a:xfrm>
            <a:off x="360594" y="748589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1305020" y="6036817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sp>
        <p:nvSpPr>
          <p:cNvPr id="251" name="Shape 251"/>
          <p:cNvSpPr/>
          <p:nvPr/>
        </p:nvSpPr>
        <p:spPr>
          <a:xfrm>
            <a:off x="1268638" y="6027228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grpSp>
        <p:nvGrpSpPr>
          <p:cNvPr id="252" name="Shape 252"/>
          <p:cNvGrpSpPr/>
          <p:nvPr/>
        </p:nvGrpSpPr>
        <p:grpSpPr>
          <a:xfrm>
            <a:off x="352195" y="748589"/>
            <a:ext cx="3285714" cy="378029"/>
            <a:chOff x="3103888" y="1095866"/>
            <a:chExt cx="3285714" cy="378029"/>
          </a:xfrm>
        </p:grpSpPr>
        <p:grpSp>
          <p:nvGrpSpPr>
            <p:cNvPr id="253" name="Shape 253"/>
            <p:cNvGrpSpPr/>
            <p:nvPr/>
          </p:nvGrpSpPr>
          <p:grpSpPr>
            <a:xfrm>
              <a:off x="3103888" y="1095866"/>
              <a:ext cx="3285714" cy="377323"/>
              <a:chOff x="3103888" y="1095866"/>
              <a:chExt cx="3285714" cy="377323"/>
            </a:xfrm>
          </p:grpSpPr>
          <p:sp>
            <p:nvSpPr>
              <p:cNvPr id="254" name="Shape 254"/>
              <p:cNvSpPr/>
              <p:nvPr/>
            </p:nvSpPr>
            <p:spPr>
              <a:xfrm>
                <a:off x="3505373" y="1125408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55" name="Shape 255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050601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6" name="Shape 256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3523132" y="1173698"/>
                <a:ext cx="201838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7" name="Shape 257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4531207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8" name="Shape 258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4041780" y="1173698"/>
                <a:ext cx="172617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59" name="Shape 259"/>
              <p:cNvSpPr/>
              <p:nvPr/>
            </p:nvSpPr>
            <p:spPr>
              <a:xfrm>
                <a:off x="3647573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260" name="Shape 260"/>
              <p:cNvSpPr/>
              <p:nvPr/>
            </p:nvSpPr>
            <p:spPr>
              <a:xfrm>
                <a:off x="4137001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261" name="Shape 261"/>
              <p:cNvSpPr/>
              <p:nvPr/>
            </p:nvSpPr>
            <p:spPr>
              <a:xfrm>
                <a:off x="4656394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262" name="Shape 262"/>
              <p:cNvSpPr/>
              <p:nvPr/>
            </p:nvSpPr>
            <p:spPr>
              <a:xfrm>
                <a:off x="5175787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cxnSp>
            <p:nvCxnSpPr>
              <p:cNvPr id="263" name="Shape 263"/>
              <p:cNvCxnSpPr/>
              <p:nvPr/>
            </p:nvCxnSpPr>
            <p:spPr>
              <a:xfrm>
                <a:off x="3535582" y="1405675"/>
                <a:ext cx="2712060" cy="0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  <p:sp>
            <p:nvSpPr>
              <p:cNvPr id="264" name="Shape 264"/>
              <p:cNvSpPr/>
              <p:nvPr/>
            </p:nvSpPr>
            <p:spPr>
              <a:xfrm>
                <a:off x="5695182" y="1156780"/>
                <a:ext cx="694421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999,999,999</a:t>
                </a:r>
              </a:p>
            </p:txBody>
          </p:sp>
          <p:sp>
            <p:nvSpPr>
              <p:cNvPr id="265" name="Shape 265"/>
              <p:cNvSpPr/>
              <p:nvPr/>
            </p:nvSpPr>
            <p:spPr>
              <a:xfrm>
                <a:off x="3103888" y="1095866"/>
                <a:ext cx="432642" cy="377323"/>
              </a:xfrm>
              <a:prstGeom prst="rect">
                <a:avLst/>
              </a:prstGeom>
              <a:solidFill>
                <a:schemeClr val="accent1">
                  <a:alpha val="25882"/>
                </a:schemeClr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66" name="Shape 266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69994" y="1143558"/>
                <a:ext cx="194888" cy="18628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67" name="Shape 267"/>
            <p:cNvPicPr preferRelativeResize="0"/>
            <p:nvPr/>
          </p:nvPicPr>
          <p:blipFill rotWithShape="1">
            <a:blip r:embed="rId9">
              <a:alphaModFix/>
            </a:blip>
            <a:srcRect b="23857" l="0" r="-2978" t="0"/>
            <a:stretch/>
          </p:blipFill>
          <p:spPr>
            <a:xfrm>
              <a:off x="3133510" y="1100357"/>
              <a:ext cx="373395" cy="3735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8" name="Shape 268"/>
          <p:cNvSpPr/>
          <p:nvPr/>
        </p:nvSpPr>
        <p:spPr>
          <a:xfrm>
            <a:off x="359315" y="748589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352194" y="1697383"/>
            <a:ext cx="3187280" cy="3356544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Shape 270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177105" y="1675453"/>
            <a:ext cx="364318" cy="318778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Shape 271"/>
          <p:cNvSpPr txBox="1"/>
          <p:nvPr/>
        </p:nvSpPr>
        <p:spPr>
          <a:xfrm>
            <a:off x="1632830" y="1692057"/>
            <a:ext cx="54373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</a:t>
            </a:r>
          </a:p>
        </p:txBody>
      </p:sp>
      <p:sp>
        <p:nvSpPr>
          <p:cNvPr id="272" name="Shape 272"/>
          <p:cNvSpPr/>
          <p:nvPr/>
        </p:nvSpPr>
        <p:spPr>
          <a:xfrm>
            <a:off x="401005" y="2029888"/>
            <a:ext cx="3084378" cy="2392154"/>
          </a:xfrm>
          <a:prstGeom prst="roundRect">
            <a:avLst>
              <a:gd fmla="val 309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2570983" y="4574182"/>
            <a:ext cx="914400" cy="3276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명예의 전당</a:t>
            </a:r>
          </a:p>
        </p:txBody>
      </p:sp>
      <p:sp>
        <p:nvSpPr>
          <p:cNvPr id="274" name="Shape 274"/>
          <p:cNvSpPr/>
          <p:nvPr/>
        </p:nvSpPr>
        <p:spPr>
          <a:xfrm>
            <a:off x="400614" y="2029888"/>
            <a:ext cx="3084768" cy="610676"/>
          </a:xfrm>
          <a:prstGeom prst="round2SameRect">
            <a:avLst>
              <a:gd fmla="val 13254" name="adj1"/>
              <a:gd fmla="val 0" name="adj2"/>
            </a:avLst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BA8C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/>
          <p:nvPr/>
        </p:nvSpPr>
        <p:spPr>
          <a:xfrm>
            <a:off x="1153533" y="1994233"/>
            <a:ext cx="150233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보호 중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00 : 00 : 00</a:t>
            </a:r>
          </a:p>
        </p:txBody>
      </p:sp>
      <p:pic>
        <p:nvPicPr>
          <p:cNvPr id="276" name="Shape 27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125316" y="2735575"/>
            <a:ext cx="649546" cy="49835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/>
          <p:nvPr/>
        </p:nvSpPr>
        <p:spPr>
          <a:xfrm>
            <a:off x="934845" y="3367462"/>
            <a:ext cx="450463" cy="426747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Shape 278"/>
          <p:cNvSpPr/>
          <p:nvPr/>
        </p:nvSpPr>
        <p:spPr>
          <a:xfrm>
            <a:off x="934844" y="3837612"/>
            <a:ext cx="450463" cy="426747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Shape 279"/>
          <p:cNvSpPr txBox="1"/>
          <p:nvPr/>
        </p:nvSpPr>
        <p:spPr>
          <a:xfrm>
            <a:off x="1376395" y="3920264"/>
            <a:ext cx="183736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유저닉네임1234567890.</a:t>
            </a:r>
          </a:p>
        </p:txBody>
      </p:sp>
      <p:sp>
        <p:nvSpPr>
          <p:cNvPr id="280" name="Shape 280"/>
          <p:cNvSpPr txBox="1"/>
          <p:nvPr/>
        </p:nvSpPr>
        <p:spPr>
          <a:xfrm>
            <a:off x="1409315" y="3433960"/>
            <a:ext cx="113043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연맹 이름 영역</a:t>
            </a:r>
          </a:p>
        </p:txBody>
      </p:sp>
      <p:sp>
        <p:nvSpPr>
          <p:cNvPr id="281" name="Shape 281"/>
          <p:cNvSpPr txBox="1"/>
          <p:nvPr/>
        </p:nvSpPr>
        <p:spPr>
          <a:xfrm>
            <a:off x="1862275" y="2843284"/>
            <a:ext cx="8002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점령자</a:t>
            </a:r>
          </a:p>
        </p:txBody>
      </p:sp>
      <p:sp>
        <p:nvSpPr>
          <p:cNvPr id="282" name="Shape 282"/>
          <p:cNvSpPr/>
          <p:nvPr/>
        </p:nvSpPr>
        <p:spPr>
          <a:xfrm>
            <a:off x="434258" y="4574182"/>
            <a:ext cx="914400" cy="3276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히스토리</a:t>
            </a:r>
          </a:p>
        </p:txBody>
      </p:sp>
      <p:sp>
        <p:nvSpPr>
          <p:cNvPr id="283" name="Shape 283"/>
          <p:cNvSpPr/>
          <p:nvPr/>
        </p:nvSpPr>
        <p:spPr>
          <a:xfrm>
            <a:off x="3913610" y="2945599"/>
            <a:ext cx="3166697" cy="488361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연맹의 아이콘을 표시합니다.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연맹이 없을 경우 빈칸으로 보여집니다.</a:t>
            </a:r>
          </a:p>
        </p:txBody>
      </p:sp>
      <p:sp>
        <p:nvSpPr>
          <p:cNvPr id="284" name="Shape 284"/>
          <p:cNvSpPr/>
          <p:nvPr/>
        </p:nvSpPr>
        <p:spPr>
          <a:xfrm>
            <a:off x="3922757" y="1805786"/>
            <a:ext cx="4171940" cy="707185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도시의 상태와 상태의 남은 시간을 보여 줍니다.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보호 중일 경우 푸른색/녹색계열의 색으로 텍스트를 출력합니다.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배경에 도시 관련된 일러스트를 보여줍니다.</a:t>
            </a:r>
          </a:p>
        </p:txBody>
      </p:sp>
      <p:sp>
        <p:nvSpPr>
          <p:cNvPr id="285" name="Shape 285"/>
          <p:cNvSpPr/>
          <p:nvPr/>
        </p:nvSpPr>
        <p:spPr>
          <a:xfrm>
            <a:off x="7307993" y="2945599"/>
            <a:ext cx="4262158" cy="488361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점령자가 속한 연맹과 이름을 표시합니다.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연맹에 가입하지 않았을 경우 텍스트는 표시하지 않습니다.</a:t>
            </a:r>
          </a:p>
        </p:txBody>
      </p:sp>
      <p:sp>
        <p:nvSpPr>
          <p:cNvPr id="286" name="Shape 286"/>
          <p:cNvSpPr/>
          <p:nvPr/>
        </p:nvSpPr>
        <p:spPr>
          <a:xfrm>
            <a:off x="3685701" y="1440529"/>
            <a:ext cx="2840933" cy="346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보호 상태가 남은 시간을 표시합니다. </a:t>
            </a:r>
          </a:p>
        </p:txBody>
      </p:sp>
      <p:sp>
        <p:nvSpPr>
          <p:cNvPr id="287" name="Shape 287"/>
          <p:cNvSpPr/>
          <p:nvPr/>
        </p:nvSpPr>
        <p:spPr>
          <a:xfrm>
            <a:off x="3685701" y="652729"/>
            <a:ext cx="2840933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도시에 대한 도움말 팝업을 호출합니다.</a:t>
            </a:r>
          </a:p>
        </p:txBody>
      </p:sp>
      <p:sp>
        <p:nvSpPr>
          <p:cNvPr id="288" name="Shape 288"/>
          <p:cNvSpPr/>
          <p:nvPr/>
        </p:nvSpPr>
        <p:spPr>
          <a:xfrm>
            <a:off x="3685925" y="2625410"/>
            <a:ext cx="4023558" cy="346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점령자의 연맹 이름/연맹 마크 표시입니다.</a:t>
            </a:r>
          </a:p>
        </p:txBody>
      </p:sp>
      <p:sp>
        <p:nvSpPr>
          <p:cNvPr id="289" name="Shape 289"/>
          <p:cNvSpPr/>
          <p:nvPr/>
        </p:nvSpPr>
        <p:spPr>
          <a:xfrm>
            <a:off x="3685925" y="3877860"/>
            <a:ext cx="4023558" cy="346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 이름/ 점령자 프로필 이미지를 출력합니다.</a:t>
            </a:r>
          </a:p>
        </p:txBody>
      </p:sp>
      <p:cxnSp>
        <p:nvCxnSpPr>
          <p:cNvPr id="290" name="Shape 290"/>
          <p:cNvCxnSpPr>
            <a:stCxn id="287" idx="1"/>
            <a:endCxn id="270" idx="0"/>
          </p:cNvCxnSpPr>
          <p:nvPr/>
        </p:nvCxnSpPr>
        <p:spPr>
          <a:xfrm flipH="1">
            <a:off x="3359301" y="809503"/>
            <a:ext cx="326400" cy="866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91" name="Shape 291"/>
          <p:cNvCxnSpPr>
            <a:stCxn id="286" idx="1"/>
            <a:endCxn id="274" idx="0"/>
          </p:cNvCxnSpPr>
          <p:nvPr/>
        </p:nvCxnSpPr>
        <p:spPr>
          <a:xfrm flipH="1">
            <a:off x="3485301" y="1613653"/>
            <a:ext cx="200400" cy="721499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92" name="Shape 292"/>
          <p:cNvCxnSpPr>
            <a:stCxn id="288" idx="1"/>
            <a:endCxn id="280" idx="3"/>
          </p:cNvCxnSpPr>
          <p:nvPr/>
        </p:nvCxnSpPr>
        <p:spPr>
          <a:xfrm flipH="1">
            <a:off x="2539625" y="2798535"/>
            <a:ext cx="1146300" cy="766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93" name="Shape 293"/>
          <p:cNvCxnSpPr>
            <a:stCxn id="289" idx="1"/>
            <a:endCxn id="279" idx="3"/>
          </p:cNvCxnSpPr>
          <p:nvPr/>
        </p:nvCxnSpPr>
        <p:spPr>
          <a:xfrm flipH="1">
            <a:off x="3213725" y="4050985"/>
            <a:ext cx="472200" cy="7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294" name="Shape 294"/>
          <p:cNvSpPr/>
          <p:nvPr/>
        </p:nvSpPr>
        <p:spPr>
          <a:xfrm>
            <a:off x="3685925" y="4830460"/>
            <a:ext cx="4023558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명예의 전당 UI에 진입합니다.</a:t>
            </a:r>
          </a:p>
        </p:txBody>
      </p:sp>
      <p:sp>
        <p:nvSpPr>
          <p:cNvPr id="295" name="Shape 295"/>
          <p:cNvSpPr/>
          <p:nvPr/>
        </p:nvSpPr>
        <p:spPr>
          <a:xfrm>
            <a:off x="3685925" y="5352907"/>
            <a:ext cx="4023558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쟁탈전에 대한 히스토리 팝업을 호출합니다.</a:t>
            </a:r>
          </a:p>
        </p:txBody>
      </p:sp>
      <p:cxnSp>
        <p:nvCxnSpPr>
          <p:cNvPr id="296" name="Shape 296"/>
          <p:cNvCxnSpPr>
            <a:stCxn id="295" idx="1"/>
            <a:endCxn id="282" idx="3"/>
          </p:cNvCxnSpPr>
          <p:nvPr/>
        </p:nvCxnSpPr>
        <p:spPr>
          <a:xfrm rot="10800000">
            <a:off x="1348625" y="4738081"/>
            <a:ext cx="2337300" cy="771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297" name="Shape 297"/>
          <p:cNvCxnSpPr>
            <a:stCxn id="294" idx="1"/>
            <a:endCxn id="273" idx="3"/>
          </p:cNvCxnSpPr>
          <p:nvPr/>
        </p:nvCxnSpPr>
        <p:spPr>
          <a:xfrm rot="10800000">
            <a:off x="3485525" y="4737933"/>
            <a:ext cx="200400" cy="249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215538" y="142595"/>
            <a:ext cx="21643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정보 – 도움말</a:t>
            </a:r>
          </a:p>
        </p:txBody>
      </p:sp>
      <p:cxnSp>
        <p:nvCxnSpPr>
          <p:cNvPr id="303" name="Shape 303"/>
          <p:cNvCxnSpPr/>
          <p:nvPr/>
        </p:nvCxnSpPr>
        <p:spPr>
          <a:xfrm>
            <a:off x="251492" y="521256"/>
            <a:ext cx="2441006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304" name="Shape 3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594" y="748589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Shape 305"/>
          <p:cNvSpPr/>
          <p:nvPr/>
        </p:nvSpPr>
        <p:spPr>
          <a:xfrm>
            <a:off x="360594" y="748589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Shape 306"/>
          <p:cNvSpPr/>
          <p:nvPr/>
        </p:nvSpPr>
        <p:spPr>
          <a:xfrm>
            <a:off x="1305020" y="6036817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sp>
        <p:nvSpPr>
          <p:cNvPr id="307" name="Shape 307"/>
          <p:cNvSpPr/>
          <p:nvPr/>
        </p:nvSpPr>
        <p:spPr>
          <a:xfrm>
            <a:off x="1268638" y="6027228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grpSp>
        <p:nvGrpSpPr>
          <p:cNvPr id="308" name="Shape 308"/>
          <p:cNvGrpSpPr/>
          <p:nvPr/>
        </p:nvGrpSpPr>
        <p:grpSpPr>
          <a:xfrm>
            <a:off x="352195" y="748589"/>
            <a:ext cx="3285714" cy="378029"/>
            <a:chOff x="3103888" y="1095866"/>
            <a:chExt cx="3285714" cy="378029"/>
          </a:xfrm>
        </p:grpSpPr>
        <p:grpSp>
          <p:nvGrpSpPr>
            <p:cNvPr id="309" name="Shape 309"/>
            <p:cNvGrpSpPr/>
            <p:nvPr/>
          </p:nvGrpSpPr>
          <p:grpSpPr>
            <a:xfrm>
              <a:off x="3103888" y="1095866"/>
              <a:ext cx="3285714" cy="377323"/>
              <a:chOff x="3103888" y="1095866"/>
              <a:chExt cx="3285714" cy="377323"/>
            </a:xfrm>
          </p:grpSpPr>
          <p:sp>
            <p:nvSpPr>
              <p:cNvPr id="310" name="Shape 310"/>
              <p:cNvSpPr/>
              <p:nvPr/>
            </p:nvSpPr>
            <p:spPr>
              <a:xfrm>
                <a:off x="3505373" y="1125408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11" name="Shape 31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050601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2" name="Shape 312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3523132" y="1173698"/>
                <a:ext cx="201838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3" name="Shape 313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4531207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4" name="Shape 314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4041780" y="1173698"/>
                <a:ext cx="172617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15" name="Shape 315"/>
              <p:cNvSpPr/>
              <p:nvPr/>
            </p:nvSpPr>
            <p:spPr>
              <a:xfrm>
                <a:off x="3647573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316" name="Shape 316"/>
              <p:cNvSpPr/>
              <p:nvPr/>
            </p:nvSpPr>
            <p:spPr>
              <a:xfrm>
                <a:off x="4137001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317" name="Shape 317"/>
              <p:cNvSpPr/>
              <p:nvPr/>
            </p:nvSpPr>
            <p:spPr>
              <a:xfrm>
                <a:off x="4656394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318" name="Shape 318"/>
              <p:cNvSpPr/>
              <p:nvPr/>
            </p:nvSpPr>
            <p:spPr>
              <a:xfrm>
                <a:off x="5175787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cxnSp>
            <p:nvCxnSpPr>
              <p:cNvPr id="319" name="Shape 319"/>
              <p:cNvCxnSpPr/>
              <p:nvPr/>
            </p:nvCxnSpPr>
            <p:spPr>
              <a:xfrm>
                <a:off x="3535582" y="1405675"/>
                <a:ext cx="2712060" cy="0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  <p:sp>
            <p:nvSpPr>
              <p:cNvPr id="320" name="Shape 320"/>
              <p:cNvSpPr/>
              <p:nvPr/>
            </p:nvSpPr>
            <p:spPr>
              <a:xfrm>
                <a:off x="5695182" y="1156780"/>
                <a:ext cx="694421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999,999,999</a:t>
                </a:r>
              </a:p>
            </p:txBody>
          </p:sp>
          <p:sp>
            <p:nvSpPr>
              <p:cNvPr id="321" name="Shape 321"/>
              <p:cNvSpPr/>
              <p:nvPr/>
            </p:nvSpPr>
            <p:spPr>
              <a:xfrm>
                <a:off x="3103888" y="1095866"/>
                <a:ext cx="432642" cy="377323"/>
              </a:xfrm>
              <a:prstGeom prst="rect">
                <a:avLst/>
              </a:prstGeom>
              <a:solidFill>
                <a:schemeClr val="accent1">
                  <a:alpha val="25882"/>
                </a:schemeClr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22" name="Shape 322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69994" y="1143558"/>
                <a:ext cx="194888" cy="18628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23" name="Shape 323"/>
            <p:cNvPicPr preferRelativeResize="0"/>
            <p:nvPr/>
          </p:nvPicPr>
          <p:blipFill rotWithShape="1">
            <a:blip r:embed="rId9">
              <a:alphaModFix/>
            </a:blip>
            <a:srcRect b="23857" l="0" r="-2978" t="0"/>
            <a:stretch/>
          </p:blipFill>
          <p:spPr>
            <a:xfrm>
              <a:off x="3133510" y="1100357"/>
              <a:ext cx="373395" cy="3735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4" name="Shape 324"/>
          <p:cNvSpPr/>
          <p:nvPr/>
        </p:nvSpPr>
        <p:spPr>
          <a:xfrm>
            <a:off x="359315" y="748589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Shape 325"/>
          <p:cNvSpPr/>
          <p:nvPr/>
        </p:nvSpPr>
        <p:spPr>
          <a:xfrm>
            <a:off x="352194" y="1697383"/>
            <a:ext cx="3187280" cy="3356544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6" name="Shape 3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177105" y="1675453"/>
            <a:ext cx="364318" cy="318778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Shape 327"/>
          <p:cNvSpPr txBox="1"/>
          <p:nvPr/>
        </p:nvSpPr>
        <p:spPr>
          <a:xfrm>
            <a:off x="1632830" y="1692057"/>
            <a:ext cx="54373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</a:t>
            </a:r>
          </a:p>
        </p:txBody>
      </p:sp>
      <p:sp>
        <p:nvSpPr>
          <p:cNvPr id="328" name="Shape 328"/>
          <p:cNvSpPr/>
          <p:nvPr/>
        </p:nvSpPr>
        <p:spPr>
          <a:xfrm>
            <a:off x="401005" y="2029888"/>
            <a:ext cx="3084378" cy="2392154"/>
          </a:xfrm>
          <a:prstGeom prst="roundRect">
            <a:avLst>
              <a:gd fmla="val 309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2570983" y="4574182"/>
            <a:ext cx="914400" cy="3276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명예의 전당</a:t>
            </a:r>
          </a:p>
        </p:txBody>
      </p:sp>
      <p:sp>
        <p:nvSpPr>
          <p:cNvPr id="330" name="Shape 330"/>
          <p:cNvSpPr/>
          <p:nvPr/>
        </p:nvSpPr>
        <p:spPr>
          <a:xfrm>
            <a:off x="400614" y="2029888"/>
            <a:ext cx="3084768" cy="610676"/>
          </a:xfrm>
          <a:prstGeom prst="round2SameRect">
            <a:avLst>
              <a:gd fmla="val 13254" name="adj1"/>
              <a:gd fmla="val 0" name="adj2"/>
            </a:avLst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BA8C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153533" y="1994233"/>
            <a:ext cx="150233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보호 중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00 : 00 : 00</a:t>
            </a:r>
          </a:p>
        </p:txBody>
      </p:sp>
      <p:pic>
        <p:nvPicPr>
          <p:cNvPr id="332" name="Shape 332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125316" y="2735575"/>
            <a:ext cx="649546" cy="49835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Shape 333"/>
          <p:cNvSpPr/>
          <p:nvPr/>
        </p:nvSpPr>
        <p:spPr>
          <a:xfrm>
            <a:off x="934845" y="3367462"/>
            <a:ext cx="450463" cy="426747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Shape 334"/>
          <p:cNvSpPr/>
          <p:nvPr/>
        </p:nvSpPr>
        <p:spPr>
          <a:xfrm>
            <a:off x="934844" y="3837612"/>
            <a:ext cx="450463" cy="426747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Shape 335"/>
          <p:cNvSpPr txBox="1"/>
          <p:nvPr/>
        </p:nvSpPr>
        <p:spPr>
          <a:xfrm>
            <a:off x="1376395" y="3920264"/>
            <a:ext cx="183736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유저닉네임1234567890.</a:t>
            </a:r>
          </a:p>
        </p:txBody>
      </p:sp>
      <p:sp>
        <p:nvSpPr>
          <p:cNvPr id="336" name="Shape 336"/>
          <p:cNvSpPr txBox="1"/>
          <p:nvPr/>
        </p:nvSpPr>
        <p:spPr>
          <a:xfrm>
            <a:off x="1409315" y="3433960"/>
            <a:ext cx="113043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연맹 이름 영역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1862275" y="2843284"/>
            <a:ext cx="8002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점령자</a:t>
            </a:r>
          </a:p>
        </p:txBody>
      </p:sp>
      <p:sp>
        <p:nvSpPr>
          <p:cNvPr id="338" name="Shape 338"/>
          <p:cNvSpPr/>
          <p:nvPr/>
        </p:nvSpPr>
        <p:spPr>
          <a:xfrm>
            <a:off x="434258" y="4574182"/>
            <a:ext cx="914400" cy="3276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히스토리</a:t>
            </a:r>
          </a:p>
        </p:txBody>
      </p:sp>
      <p:sp>
        <p:nvSpPr>
          <p:cNvPr id="339" name="Shape 339"/>
          <p:cNvSpPr/>
          <p:nvPr/>
        </p:nvSpPr>
        <p:spPr>
          <a:xfrm>
            <a:off x="360594" y="748589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Shape 340"/>
          <p:cNvSpPr/>
          <p:nvPr/>
        </p:nvSpPr>
        <p:spPr>
          <a:xfrm>
            <a:off x="568514" y="2147746"/>
            <a:ext cx="2790749" cy="2024610"/>
          </a:xfrm>
          <a:prstGeom prst="rect">
            <a:avLst/>
          </a:prstGeom>
          <a:solidFill>
            <a:srgbClr val="BFBFBF"/>
          </a:solidFill>
          <a:ln cap="flat" cmpd="sng" w="2857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Shape 341"/>
          <p:cNvSpPr/>
          <p:nvPr/>
        </p:nvSpPr>
        <p:spPr>
          <a:xfrm>
            <a:off x="649312" y="2600456"/>
            <a:ext cx="2637540" cy="1448310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Shape 342"/>
          <p:cNvSpPr/>
          <p:nvPr/>
        </p:nvSpPr>
        <p:spPr>
          <a:xfrm>
            <a:off x="1306455" y="2192844"/>
            <a:ext cx="1349412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  시</a:t>
            </a:r>
          </a:p>
        </p:txBody>
      </p:sp>
      <p:cxnSp>
        <p:nvCxnSpPr>
          <p:cNvPr id="343" name="Shape 343"/>
          <p:cNvCxnSpPr/>
          <p:nvPr/>
        </p:nvCxnSpPr>
        <p:spPr>
          <a:xfrm>
            <a:off x="895880" y="2518116"/>
            <a:ext cx="2208045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344" name="Shape 344"/>
          <p:cNvSpPr/>
          <p:nvPr/>
        </p:nvSpPr>
        <p:spPr>
          <a:xfrm>
            <a:off x="644270" y="2600622"/>
            <a:ext cx="2642584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도시는 대륙에 4개만 존재하는 특별한 오브젝트입니다. 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점령 유저는 자신이 원하는 자원지의 등장 확률을 증가 시킬 수 있으며, 각 도시마다 누적되는 자원과 크라운은 자신이나 자신의 연맹원에게 분배할 수 있습니다!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b="1"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보호 상태가 끝난 후, 도시 쟁탈전이 시작되면 막대한 힘을 가질 수 있는 도시를 점령하기 위해 연맹원들과 함께 전투에 참여해보세요!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/>
        </p:nvSpPr>
        <p:spPr>
          <a:xfrm>
            <a:off x="215538" y="142595"/>
            <a:ext cx="23952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정보 – 히스토리</a:t>
            </a:r>
          </a:p>
        </p:txBody>
      </p:sp>
      <p:cxnSp>
        <p:nvCxnSpPr>
          <p:cNvPr id="350" name="Shape 350"/>
          <p:cNvCxnSpPr/>
          <p:nvPr/>
        </p:nvCxnSpPr>
        <p:spPr>
          <a:xfrm>
            <a:off x="251492" y="521256"/>
            <a:ext cx="2441006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351" name="Shape 3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594" y="748589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Shape 352"/>
          <p:cNvSpPr/>
          <p:nvPr/>
        </p:nvSpPr>
        <p:spPr>
          <a:xfrm>
            <a:off x="360594" y="748589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Shape 353"/>
          <p:cNvSpPr/>
          <p:nvPr/>
        </p:nvSpPr>
        <p:spPr>
          <a:xfrm>
            <a:off x="1305020" y="6036817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sp>
        <p:nvSpPr>
          <p:cNvPr id="354" name="Shape 354"/>
          <p:cNvSpPr/>
          <p:nvPr/>
        </p:nvSpPr>
        <p:spPr>
          <a:xfrm>
            <a:off x="1268638" y="6027228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grpSp>
        <p:nvGrpSpPr>
          <p:cNvPr id="355" name="Shape 355"/>
          <p:cNvGrpSpPr/>
          <p:nvPr/>
        </p:nvGrpSpPr>
        <p:grpSpPr>
          <a:xfrm>
            <a:off x="352195" y="748589"/>
            <a:ext cx="3285714" cy="378029"/>
            <a:chOff x="3103888" y="1095866"/>
            <a:chExt cx="3285714" cy="378029"/>
          </a:xfrm>
        </p:grpSpPr>
        <p:grpSp>
          <p:nvGrpSpPr>
            <p:cNvPr id="356" name="Shape 356"/>
            <p:cNvGrpSpPr/>
            <p:nvPr/>
          </p:nvGrpSpPr>
          <p:grpSpPr>
            <a:xfrm>
              <a:off x="3103888" y="1095866"/>
              <a:ext cx="3285714" cy="377323"/>
              <a:chOff x="3103888" y="1095866"/>
              <a:chExt cx="3285714" cy="377323"/>
            </a:xfrm>
          </p:grpSpPr>
          <p:sp>
            <p:nvSpPr>
              <p:cNvPr id="357" name="Shape 357"/>
              <p:cNvSpPr/>
              <p:nvPr/>
            </p:nvSpPr>
            <p:spPr>
              <a:xfrm>
                <a:off x="3505373" y="1125408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58" name="Shape 35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050601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9" name="Shape 359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3523132" y="1173698"/>
                <a:ext cx="201838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60" name="Shape 360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4531207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61" name="Shape 361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4041780" y="1173698"/>
                <a:ext cx="172617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62" name="Shape 362"/>
              <p:cNvSpPr/>
              <p:nvPr/>
            </p:nvSpPr>
            <p:spPr>
              <a:xfrm>
                <a:off x="3647573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363" name="Shape 363"/>
              <p:cNvSpPr/>
              <p:nvPr/>
            </p:nvSpPr>
            <p:spPr>
              <a:xfrm>
                <a:off x="4137001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364" name="Shape 364"/>
              <p:cNvSpPr/>
              <p:nvPr/>
            </p:nvSpPr>
            <p:spPr>
              <a:xfrm>
                <a:off x="4656394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365" name="Shape 365"/>
              <p:cNvSpPr/>
              <p:nvPr/>
            </p:nvSpPr>
            <p:spPr>
              <a:xfrm>
                <a:off x="5175787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cxnSp>
            <p:nvCxnSpPr>
              <p:cNvPr id="366" name="Shape 366"/>
              <p:cNvCxnSpPr/>
              <p:nvPr/>
            </p:nvCxnSpPr>
            <p:spPr>
              <a:xfrm>
                <a:off x="3535582" y="1405675"/>
                <a:ext cx="2712060" cy="0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  <p:sp>
            <p:nvSpPr>
              <p:cNvPr id="367" name="Shape 367"/>
              <p:cNvSpPr/>
              <p:nvPr/>
            </p:nvSpPr>
            <p:spPr>
              <a:xfrm>
                <a:off x="5695182" y="1156780"/>
                <a:ext cx="694421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999,999,999</a:t>
                </a:r>
              </a:p>
            </p:txBody>
          </p:sp>
          <p:sp>
            <p:nvSpPr>
              <p:cNvPr id="368" name="Shape 368"/>
              <p:cNvSpPr/>
              <p:nvPr/>
            </p:nvSpPr>
            <p:spPr>
              <a:xfrm>
                <a:off x="3103888" y="1095866"/>
                <a:ext cx="432642" cy="377323"/>
              </a:xfrm>
              <a:prstGeom prst="rect">
                <a:avLst/>
              </a:prstGeom>
              <a:solidFill>
                <a:schemeClr val="accent1">
                  <a:alpha val="25882"/>
                </a:schemeClr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69" name="Shape 369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69994" y="1143558"/>
                <a:ext cx="194888" cy="18628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70" name="Shape 370"/>
            <p:cNvPicPr preferRelativeResize="0"/>
            <p:nvPr/>
          </p:nvPicPr>
          <p:blipFill rotWithShape="1">
            <a:blip r:embed="rId9">
              <a:alphaModFix/>
            </a:blip>
            <a:srcRect b="23857" l="0" r="-2978" t="0"/>
            <a:stretch/>
          </p:blipFill>
          <p:spPr>
            <a:xfrm>
              <a:off x="3133510" y="1100357"/>
              <a:ext cx="373395" cy="3735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1" name="Shape 371"/>
          <p:cNvSpPr/>
          <p:nvPr/>
        </p:nvSpPr>
        <p:spPr>
          <a:xfrm>
            <a:off x="359315" y="748589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Shape 372"/>
          <p:cNvSpPr/>
          <p:nvPr/>
        </p:nvSpPr>
        <p:spPr>
          <a:xfrm>
            <a:off x="352194" y="1697383"/>
            <a:ext cx="3187280" cy="3356544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3" name="Shape 37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177105" y="1675453"/>
            <a:ext cx="364318" cy="318778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Shape 374"/>
          <p:cNvSpPr txBox="1"/>
          <p:nvPr/>
        </p:nvSpPr>
        <p:spPr>
          <a:xfrm>
            <a:off x="1632830" y="1692057"/>
            <a:ext cx="54373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</a:t>
            </a:r>
          </a:p>
        </p:txBody>
      </p:sp>
      <p:sp>
        <p:nvSpPr>
          <p:cNvPr id="375" name="Shape 375"/>
          <p:cNvSpPr/>
          <p:nvPr/>
        </p:nvSpPr>
        <p:spPr>
          <a:xfrm>
            <a:off x="401005" y="2029888"/>
            <a:ext cx="3084378" cy="2392154"/>
          </a:xfrm>
          <a:prstGeom prst="roundRect">
            <a:avLst>
              <a:gd fmla="val 309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Shape 376"/>
          <p:cNvSpPr/>
          <p:nvPr/>
        </p:nvSpPr>
        <p:spPr>
          <a:xfrm>
            <a:off x="2570983" y="4574182"/>
            <a:ext cx="914400" cy="3276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명예의 전당</a:t>
            </a:r>
          </a:p>
        </p:txBody>
      </p:sp>
      <p:sp>
        <p:nvSpPr>
          <p:cNvPr id="377" name="Shape 377"/>
          <p:cNvSpPr/>
          <p:nvPr/>
        </p:nvSpPr>
        <p:spPr>
          <a:xfrm>
            <a:off x="400614" y="2029888"/>
            <a:ext cx="3084768" cy="610676"/>
          </a:xfrm>
          <a:prstGeom prst="round2SameRect">
            <a:avLst>
              <a:gd fmla="val 13254" name="adj1"/>
              <a:gd fmla="val 0" name="adj2"/>
            </a:avLst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BA8C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Shape 378"/>
          <p:cNvSpPr txBox="1"/>
          <p:nvPr/>
        </p:nvSpPr>
        <p:spPr>
          <a:xfrm>
            <a:off x="1153533" y="1994233"/>
            <a:ext cx="150233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보호 중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00 : 00 : 00</a:t>
            </a:r>
          </a:p>
        </p:txBody>
      </p:sp>
      <p:pic>
        <p:nvPicPr>
          <p:cNvPr id="379" name="Shape 379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125316" y="2735575"/>
            <a:ext cx="649546" cy="49835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Shape 380"/>
          <p:cNvSpPr/>
          <p:nvPr/>
        </p:nvSpPr>
        <p:spPr>
          <a:xfrm>
            <a:off x="934845" y="3367462"/>
            <a:ext cx="450463" cy="426747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Shape 381"/>
          <p:cNvSpPr/>
          <p:nvPr/>
        </p:nvSpPr>
        <p:spPr>
          <a:xfrm>
            <a:off x="934844" y="3837612"/>
            <a:ext cx="450463" cy="426747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Shape 382"/>
          <p:cNvSpPr txBox="1"/>
          <p:nvPr/>
        </p:nvSpPr>
        <p:spPr>
          <a:xfrm>
            <a:off x="1376395" y="3920264"/>
            <a:ext cx="183736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유저닉네임1234567890.</a:t>
            </a:r>
          </a:p>
        </p:txBody>
      </p:sp>
      <p:sp>
        <p:nvSpPr>
          <p:cNvPr id="383" name="Shape 383"/>
          <p:cNvSpPr txBox="1"/>
          <p:nvPr/>
        </p:nvSpPr>
        <p:spPr>
          <a:xfrm>
            <a:off x="1409315" y="3433960"/>
            <a:ext cx="113043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연맹 이름 영역</a:t>
            </a:r>
          </a:p>
        </p:txBody>
      </p:sp>
      <p:sp>
        <p:nvSpPr>
          <p:cNvPr id="384" name="Shape 384"/>
          <p:cNvSpPr txBox="1"/>
          <p:nvPr/>
        </p:nvSpPr>
        <p:spPr>
          <a:xfrm>
            <a:off x="1862275" y="2843284"/>
            <a:ext cx="8002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점령자</a:t>
            </a:r>
          </a:p>
        </p:txBody>
      </p:sp>
      <p:sp>
        <p:nvSpPr>
          <p:cNvPr id="385" name="Shape 385"/>
          <p:cNvSpPr/>
          <p:nvPr/>
        </p:nvSpPr>
        <p:spPr>
          <a:xfrm>
            <a:off x="434258" y="4574182"/>
            <a:ext cx="914400" cy="3276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히스토리</a:t>
            </a:r>
          </a:p>
        </p:txBody>
      </p:sp>
      <p:sp>
        <p:nvSpPr>
          <p:cNvPr id="386" name="Shape 386"/>
          <p:cNvSpPr/>
          <p:nvPr/>
        </p:nvSpPr>
        <p:spPr>
          <a:xfrm>
            <a:off x="3685700" y="652729"/>
            <a:ext cx="4985858" cy="8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히스토리 팝업입니다.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히스토리 내용은 날짜가 최근일 수록 상단에 위치합니다.</a:t>
            </a: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히스토리 내용이 많아지면, 스트롤하여 볼 수 있습니다.</a:t>
            </a:r>
          </a:p>
        </p:txBody>
      </p:sp>
      <p:sp>
        <p:nvSpPr>
          <p:cNvPr id="387" name="Shape 387"/>
          <p:cNvSpPr/>
          <p:nvPr/>
        </p:nvSpPr>
        <p:spPr>
          <a:xfrm>
            <a:off x="360594" y="748589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Shape 388"/>
          <p:cNvSpPr/>
          <p:nvPr/>
        </p:nvSpPr>
        <p:spPr>
          <a:xfrm>
            <a:off x="568514" y="1409350"/>
            <a:ext cx="2790749" cy="3977989"/>
          </a:xfrm>
          <a:prstGeom prst="rect">
            <a:avLst/>
          </a:prstGeom>
          <a:solidFill>
            <a:srgbClr val="BFBFBF"/>
          </a:solidFill>
          <a:ln cap="flat" cmpd="sng" w="2857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649312" y="1862060"/>
            <a:ext cx="2637540" cy="3419198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Shape 390"/>
          <p:cNvSpPr/>
          <p:nvPr/>
        </p:nvSpPr>
        <p:spPr>
          <a:xfrm>
            <a:off x="1306455" y="1454450"/>
            <a:ext cx="1349412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히스토리</a:t>
            </a:r>
          </a:p>
        </p:txBody>
      </p:sp>
      <p:cxnSp>
        <p:nvCxnSpPr>
          <p:cNvPr id="391" name="Shape 391"/>
          <p:cNvCxnSpPr/>
          <p:nvPr/>
        </p:nvCxnSpPr>
        <p:spPr>
          <a:xfrm>
            <a:off x="895880" y="1779722"/>
            <a:ext cx="2208045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392" name="Shape 392"/>
          <p:cNvGrpSpPr/>
          <p:nvPr/>
        </p:nvGrpSpPr>
        <p:grpSpPr>
          <a:xfrm>
            <a:off x="731795" y="1943023"/>
            <a:ext cx="2540319" cy="567773"/>
            <a:chOff x="731795" y="1943023"/>
            <a:chExt cx="2540319" cy="567773"/>
          </a:xfrm>
        </p:grpSpPr>
        <p:sp>
          <p:nvSpPr>
            <p:cNvPr id="393" name="Shape 393"/>
            <p:cNvSpPr/>
            <p:nvPr/>
          </p:nvSpPr>
          <p:spPr>
            <a:xfrm>
              <a:off x="731795" y="1943023"/>
              <a:ext cx="2498733" cy="567773"/>
            </a:xfrm>
            <a:prstGeom prst="rect">
              <a:avLst/>
            </a:prstGeom>
            <a:solidFill>
              <a:srgbClr val="7F7F7F"/>
            </a:solidFill>
            <a:ln cap="flat" cmpd="sng" w="28575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  <a:effectLst>
              <a:outerShdw blurRad="50799" rotWithShape="0" algn="tr" dir="81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Shape 394"/>
            <p:cNvSpPr/>
            <p:nvPr/>
          </p:nvSpPr>
          <p:spPr>
            <a:xfrm>
              <a:off x="753679" y="1954401"/>
              <a:ext cx="2476849" cy="253916"/>
            </a:xfrm>
            <a:prstGeom prst="rect">
              <a:avLst/>
            </a:prstGeom>
            <a:noFill/>
            <a:ln>
              <a:noFill/>
            </a:ln>
            <a:effectLst>
              <a:outerShdw blurRad="50799" rotWithShape="0" algn="tr" dir="8100000" dist="38100">
                <a:srgbClr val="000000">
                  <a:alpha val="40000"/>
                </a:srgbClr>
              </a:outerShdw>
            </a:effectLst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2016-03-09 13 : 19</a:t>
              </a:r>
            </a:p>
          </p:txBody>
        </p:sp>
        <p:sp>
          <p:nvSpPr>
            <p:cNvPr id="395" name="Shape 395"/>
            <p:cNvSpPr/>
            <p:nvPr/>
          </p:nvSpPr>
          <p:spPr>
            <a:xfrm>
              <a:off x="795264" y="2191406"/>
              <a:ext cx="2476849" cy="253916"/>
            </a:xfrm>
            <a:prstGeom prst="rect">
              <a:avLst/>
            </a:prstGeom>
            <a:noFill/>
            <a:ln>
              <a:noFill/>
            </a:ln>
            <a:effectLst>
              <a:outerShdw blurRad="50799" rotWithShape="0" algn="tr" dir="8100000" dist="38100">
                <a:srgbClr val="000000">
                  <a:alpha val="40000"/>
                </a:srgbClr>
              </a:outerShdw>
            </a:effectLst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(CLE) Peter 님이 (RVS) Chris 님의 공격을 막아냈습니다!</a:t>
              </a:r>
            </a:p>
          </p:txBody>
        </p:sp>
      </p:grpSp>
      <p:grpSp>
        <p:nvGrpSpPr>
          <p:cNvPr id="396" name="Shape 396"/>
          <p:cNvGrpSpPr/>
          <p:nvPr/>
        </p:nvGrpSpPr>
        <p:grpSpPr>
          <a:xfrm>
            <a:off x="731793" y="2658517"/>
            <a:ext cx="2540319" cy="567773"/>
            <a:chOff x="731793" y="2095423"/>
            <a:chExt cx="2540319" cy="567773"/>
          </a:xfrm>
        </p:grpSpPr>
        <p:sp>
          <p:nvSpPr>
            <p:cNvPr id="397" name="Shape 397"/>
            <p:cNvSpPr/>
            <p:nvPr/>
          </p:nvSpPr>
          <p:spPr>
            <a:xfrm>
              <a:off x="731793" y="2095423"/>
              <a:ext cx="2498733" cy="567773"/>
            </a:xfrm>
            <a:prstGeom prst="rect">
              <a:avLst/>
            </a:prstGeom>
            <a:solidFill>
              <a:srgbClr val="7F7F7F"/>
            </a:solidFill>
            <a:ln cap="flat" cmpd="sng" w="28575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  <a:effectLst>
              <a:outerShdw blurRad="50799" rotWithShape="0" algn="tr" dir="81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Shape 398"/>
            <p:cNvSpPr/>
            <p:nvPr/>
          </p:nvSpPr>
          <p:spPr>
            <a:xfrm>
              <a:off x="753677" y="2106801"/>
              <a:ext cx="2476849" cy="233076"/>
            </a:xfrm>
            <a:prstGeom prst="rect">
              <a:avLst/>
            </a:prstGeom>
            <a:noFill/>
            <a:ln>
              <a:noFill/>
            </a:ln>
            <a:effectLst>
              <a:outerShdw blurRad="50799" rotWithShape="0" algn="tr" dir="8100000" dist="38100">
                <a:srgbClr val="000000">
                  <a:alpha val="40000"/>
                </a:srgbClr>
              </a:outerShdw>
            </a:effectLst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2016-03-09 11 : 29</a:t>
              </a:r>
            </a:p>
          </p:txBody>
        </p:sp>
        <p:sp>
          <p:nvSpPr>
            <p:cNvPr id="399" name="Shape 399"/>
            <p:cNvSpPr/>
            <p:nvPr/>
          </p:nvSpPr>
          <p:spPr>
            <a:xfrm>
              <a:off x="795264" y="2343806"/>
              <a:ext cx="2476849" cy="253916"/>
            </a:xfrm>
            <a:prstGeom prst="rect">
              <a:avLst/>
            </a:prstGeom>
            <a:noFill/>
            <a:ln>
              <a:noFill/>
            </a:ln>
            <a:effectLst>
              <a:outerShdw blurRad="50799" rotWithShape="0" algn="tr" dir="8100000" dist="38100">
                <a:srgbClr val="000000">
                  <a:alpha val="40000"/>
                </a:srgbClr>
              </a:outerShdw>
            </a:effectLst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(CLE) Peter 님이 도시를 점령했습니다!</a:t>
              </a:r>
            </a:p>
          </p:txBody>
        </p:sp>
      </p:grpSp>
      <p:grpSp>
        <p:nvGrpSpPr>
          <p:cNvPr id="400" name="Shape 400"/>
          <p:cNvGrpSpPr/>
          <p:nvPr/>
        </p:nvGrpSpPr>
        <p:grpSpPr>
          <a:xfrm>
            <a:off x="721941" y="3360387"/>
            <a:ext cx="2540319" cy="567773"/>
            <a:chOff x="731793" y="2095423"/>
            <a:chExt cx="2540319" cy="567773"/>
          </a:xfrm>
        </p:grpSpPr>
        <p:sp>
          <p:nvSpPr>
            <p:cNvPr id="401" name="Shape 401"/>
            <p:cNvSpPr/>
            <p:nvPr/>
          </p:nvSpPr>
          <p:spPr>
            <a:xfrm>
              <a:off x="731793" y="2095423"/>
              <a:ext cx="2498733" cy="567773"/>
            </a:xfrm>
            <a:prstGeom prst="rect">
              <a:avLst/>
            </a:prstGeom>
            <a:solidFill>
              <a:srgbClr val="7F7F7F"/>
            </a:solidFill>
            <a:ln cap="flat" cmpd="sng" w="28575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  <a:effectLst>
              <a:outerShdw blurRad="50799" rotWithShape="0" algn="tr" dir="8100000" dist="381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Shape 402"/>
            <p:cNvSpPr/>
            <p:nvPr/>
          </p:nvSpPr>
          <p:spPr>
            <a:xfrm>
              <a:off x="753677" y="2106801"/>
              <a:ext cx="2476849" cy="233076"/>
            </a:xfrm>
            <a:prstGeom prst="rect">
              <a:avLst/>
            </a:prstGeom>
            <a:noFill/>
            <a:ln>
              <a:noFill/>
            </a:ln>
            <a:effectLst>
              <a:outerShdw blurRad="50799" rotWithShape="0" algn="tr" dir="8100000" dist="38100">
                <a:srgbClr val="000000">
                  <a:alpha val="40000"/>
                </a:srgbClr>
              </a:outerShdw>
            </a:effectLst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2016-03-09 10 : 28</a:t>
              </a:r>
            </a:p>
          </p:txBody>
        </p:sp>
        <p:sp>
          <p:nvSpPr>
            <p:cNvPr id="403" name="Shape 403"/>
            <p:cNvSpPr/>
            <p:nvPr/>
          </p:nvSpPr>
          <p:spPr>
            <a:xfrm>
              <a:off x="795264" y="2343806"/>
              <a:ext cx="2476849" cy="233076"/>
            </a:xfrm>
            <a:prstGeom prst="rect">
              <a:avLst/>
            </a:prstGeom>
            <a:noFill/>
            <a:ln>
              <a:noFill/>
            </a:ln>
            <a:effectLst>
              <a:outerShdw blurRad="50799" rotWithShape="0" algn="tr" dir="8100000" dist="38100">
                <a:srgbClr val="000000">
                  <a:alpha val="40000"/>
                </a:srgbClr>
              </a:outerShdw>
            </a:effectLst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b="1" lang="en-US" sz="7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쟁탈전이 시작됐습니다!</a:t>
              </a:r>
            </a:p>
          </p:txBody>
        </p:sp>
      </p:grpSp>
      <p:cxnSp>
        <p:nvCxnSpPr>
          <p:cNvPr id="404" name="Shape 404"/>
          <p:cNvCxnSpPr/>
          <p:nvPr/>
        </p:nvCxnSpPr>
        <p:spPr>
          <a:xfrm flipH="1">
            <a:off x="2982242" y="1341120"/>
            <a:ext cx="1084904" cy="3080921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405" name="Shape 405"/>
          <p:cNvCxnSpPr/>
          <p:nvPr/>
        </p:nvCxnSpPr>
        <p:spPr>
          <a:xfrm flipH="1">
            <a:off x="3013189" y="1125912"/>
            <a:ext cx="1093496" cy="903975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406" name="Shape 406"/>
          <p:cNvSpPr/>
          <p:nvPr/>
        </p:nvSpPr>
        <p:spPr>
          <a:xfrm>
            <a:off x="2539752" y="4084319"/>
            <a:ext cx="278548" cy="1043939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/>
          <p:nvPr/>
        </p:nvSpPr>
        <p:spPr>
          <a:xfrm>
            <a:off x="215538" y="142595"/>
            <a:ext cx="270779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정보 – 명예의 전당</a:t>
            </a:r>
          </a:p>
        </p:txBody>
      </p:sp>
      <p:cxnSp>
        <p:nvCxnSpPr>
          <p:cNvPr id="412" name="Shape 412"/>
          <p:cNvCxnSpPr/>
          <p:nvPr/>
        </p:nvCxnSpPr>
        <p:spPr>
          <a:xfrm>
            <a:off x="251492" y="521256"/>
            <a:ext cx="2691996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413" name="Shape 413"/>
          <p:cNvGrpSpPr/>
          <p:nvPr/>
        </p:nvGrpSpPr>
        <p:grpSpPr>
          <a:xfrm>
            <a:off x="352195" y="748589"/>
            <a:ext cx="3285714" cy="5688815"/>
            <a:chOff x="352195" y="748589"/>
            <a:chExt cx="3285714" cy="5688815"/>
          </a:xfrm>
        </p:grpSpPr>
        <p:pic>
          <p:nvPicPr>
            <p:cNvPr id="414" name="Shape 4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60594" y="748589"/>
              <a:ext cx="3189069" cy="56888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5" name="Shape 415"/>
            <p:cNvSpPr/>
            <p:nvPr/>
          </p:nvSpPr>
          <p:spPr>
            <a:xfrm>
              <a:off x="360594" y="748589"/>
              <a:ext cx="3165195" cy="5688815"/>
            </a:xfrm>
            <a:prstGeom prst="rect">
              <a:avLst/>
            </a:prstGeom>
            <a:solidFill>
              <a:schemeClr val="dk1">
                <a:alpha val="21960"/>
              </a:schemeClr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Shape 416"/>
            <p:cNvSpPr/>
            <p:nvPr/>
          </p:nvSpPr>
          <p:spPr>
            <a:xfrm>
              <a:off x="1305020" y="6036817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sp>
          <p:nvSpPr>
            <p:cNvPr id="417" name="Shape 417"/>
            <p:cNvSpPr/>
            <p:nvPr/>
          </p:nvSpPr>
          <p:spPr>
            <a:xfrm>
              <a:off x="1268638" y="6027228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grpSp>
          <p:nvGrpSpPr>
            <p:cNvPr id="418" name="Shape 418"/>
            <p:cNvGrpSpPr/>
            <p:nvPr/>
          </p:nvGrpSpPr>
          <p:grpSpPr>
            <a:xfrm>
              <a:off x="352195" y="748589"/>
              <a:ext cx="3285714" cy="378029"/>
              <a:chOff x="3103888" y="1095866"/>
              <a:chExt cx="3285714" cy="378029"/>
            </a:xfrm>
          </p:grpSpPr>
          <p:grpSp>
            <p:nvGrpSpPr>
              <p:cNvPr id="419" name="Shape 419"/>
              <p:cNvGrpSpPr/>
              <p:nvPr/>
            </p:nvGrpSpPr>
            <p:grpSpPr>
              <a:xfrm>
                <a:off x="3103888" y="1095866"/>
                <a:ext cx="3285714" cy="377323"/>
                <a:chOff x="3103888" y="1095866"/>
                <a:chExt cx="3285714" cy="377323"/>
              </a:xfrm>
            </p:grpSpPr>
            <p:sp>
              <p:nvSpPr>
                <p:cNvPr id="420" name="Shape 420"/>
                <p:cNvSpPr/>
                <p:nvPr/>
              </p:nvSpPr>
              <p:spPr>
                <a:xfrm>
                  <a:off x="3505373" y="1125408"/>
                  <a:ext cx="2766879" cy="289995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421" name="Shape 421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5050601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422" name="Shape 422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3523132" y="1173698"/>
                  <a:ext cx="201838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423" name="Shape 423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0" l="0" r="0" t="0"/>
                <a:stretch/>
              </p:blipFill>
              <p:spPr>
                <a:xfrm>
                  <a:off x="4531207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424" name="Shape 424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4041780" y="1173698"/>
                  <a:ext cx="172617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425" name="Shape 425"/>
                <p:cNvSpPr/>
                <p:nvPr/>
              </p:nvSpPr>
              <p:spPr>
                <a:xfrm>
                  <a:off x="3647573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426" name="Shape 426"/>
                <p:cNvSpPr/>
                <p:nvPr/>
              </p:nvSpPr>
              <p:spPr>
                <a:xfrm>
                  <a:off x="4137001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427" name="Shape 427"/>
                <p:cNvSpPr/>
                <p:nvPr/>
              </p:nvSpPr>
              <p:spPr>
                <a:xfrm>
                  <a:off x="4656394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428" name="Shape 428"/>
                <p:cNvSpPr/>
                <p:nvPr/>
              </p:nvSpPr>
              <p:spPr>
                <a:xfrm>
                  <a:off x="5175787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cxnSp>
              <p:nvCxnSpPr>
                <p:cNvPr id="429" name="Shape 429"/>
                <p:cNvCxnSpPr/>
                <p:nvPr/>
              </p:nvCxnSpPr>
              <p:spPr>
                <a:xfrm>
                  <a:off x="3535582" y="1405675"/>
                  <a:ext cx="2712060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chemeClr val="accent1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</p:cxnSp>
            <p:sp>
              <p:nvSpPr>
                <p:cNvPr id="430" name="Shape 430"/>
                <p:cNvSpPr/>
                <p:nvPr/>
              </p:nvSpPr>
              <p:spPr>
                <a:xfrm>
                  <a:off x="5695182" y="1156780"/>
                  <a:ext cx="694421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999,999,999</a:t>
                  </a:r>
                </a:p>
              </p:txBody>
            </p:sp>
            <p:sp>
              <p:nvSpPr>
                <p:cNvPr id="431" name="Shape 431"/>
                <p:cNvSpPr/>
                <p:nvPr/>
              </p:nvSpPr>
              <p:spPr>
                <a:xfrm>
                  <a:off x="3103888" y="1095866"/>
                  <a:ext cx="432642" cy="377323"/>
                </a:xfrm>
                <a:prstGeom prst="rect">
                  <a:avLst/>
                </a:prstGeom>
                <a:solidFill>
                  <a:schemeClr val="accent1">
                    <a:alpha val="25882"/>
                  </a:schemeClr>
                </a:solidFill>
                <a:ln cap="flat" cmpd="sng" w="12700">
                  <a:solidFill>
                    <a:srgbClr val="42719B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432" name="Shape 432"/>
                <p:cNvPicPr preferRelativeResize="0"/>
                <p:nvPr/>
              </p:nvPicPr>
              <p:blipFill rotWithShape="1">
                <a:blip r:embed="rId8">
                  <a:alphaModFix/>
                </a:blip>
                <a:srcRect b="0" l="0" r="0" t="0"/>
                <a:stretch/>
              </p:blipFill>
              <p:spPr>
                <a:xfrm>
                  <a:off x="5569994" y="1143558"/>
                  <a:ext cx="194888" cy="18628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433" name="Shape 433"/>
              <p:cNvPicPr preferRelativeResize="0"/>
              <p:nvPr/>
            </p:nvPicPr>
            <p:blipFill rotWithShape="1">
              <a:blip r:embed="rId9">
                <a:alphaModFix/>
              </a:blip>
              <a:srcRect b="23857" l="0" r="-2978" t="0"/>
              <a:stretch/>
            </p:blipFill>
            <p:spPr>
              <a:xfrm>
                <a:off x="3133510" y="1100357"/>
                <a:ext cx="373395" cy="3735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434" name="Shape 434"/>
            <p:cNvSpPr/>
            <p:nvPr/>
          </p:nvSpPr>
          <p:spPr>
            <a:xfrm>
              <a:off x="359315" y="748589"/>
              <a:ext cx="3185201" cy="5688815"/>
            </a:xfrm>
            <a:prstGeom prst="rect">
              <a:avLst/>
            </a:prstGeom>
            <a:solidFill>
              <a:schemeClr val="dk1">
                <a:alpha val="61960"/>
              </a:schemeClr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" name="Shape 435"/>
          <p:cNvSpPr/>
          <p:nvPr/>
        </p:nvSpPr>
        <p:spPr>
          <a:xfrm>
            <a:off x="3685701" y="2590157"/>
            <a:ext cx="3766660" cy="567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현재 점령 중인 유저를 효과를 주어 표현해줍니다.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가장 최근 도시 점령자를 상단으로 위치합니다.</a:t>
            </a:r>
          </a:p>
        </p:txBody>
      </p:sp>
      <p:grpSp>
        <p:nvGrpSpPr>
          <p:cNvPr id="436" name="Shape 436"/>
          <p:cNvGrpSpPr/>
          <p:nvPr/>
        </p:nvGrpSpPr>
        <p:grpSpPr>
          <a:xfrm>
            <a:off x="364651" y="1625047"/>
            <a:ext cx="3189228" cy="3378473"/>
            <a:chOff x="4811923" y="2164532"/>
            <a:chExt cx="3189228" cy="3378473"/>
          </a:xfrm>
        </p:grpSpPr>
        <p:sp>
          <p:nvSpPr>
            <p:cNvPr id="437" name="Shape 437"/>
            <p:cNvSpPr/>
            <p:nvPr/>
          </p:nvSpPr>
          <p:spPr>
            <a:xfrm>
              <a:off x="4811923" y="2186460"/>
              <a:ext cx="3187280" cy="3356544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38" name="Shape 438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7636832" y="2164532"/>
              <a:ext cx="364318" cy="3187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9" name="Shape 439"/>
            <p:cNvSpPr txBox="1"/>
            <p:nvPr/>
          </p:nvSpPr>
          <p:spPr>
            <a:xfrm>
              <a:off x="5915975" y="2172492"/>
              <a:ext cx="1144864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명예의 전당</a:t>
              </a:r>
            </a:p>
          </p:txBody>
        </p:sp>
        <p:sp>
          <p:nvSpPr>
            <p:cNvPr id="440" name="Shape 440"/>
            <p:cNvSpPr/>
            <p:nvPr/>
          </p:nvSpPr>
          <p:spPr>
            <a:xfrm>
              <a:off x="4860732" y="2518966"/>
              <a:ext cx="3084378" cy="2392154"/>
            </a:xfrm>
            <a:prstGeom prst="roundRect">
              <a:avLst>
                <a:gd fmla="val 3091" name="adj"/>
              </a:avLst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Shape 441"/>
            <p:cNvSpPr/>
            <p:nvPr/>
          </p:nvSpPr>
          <p:spPr>
            <a:xfrm>
              <a:off x="7030710" y="5063260"/>
              <a:ext cx="914400" cy="327602"/>
            </a:xfrm>
            <a:prstGeom prst="rect">
              <a:avLst/>
            </a:prstGeom>
            <a:solidFill>
              <a:schemeClr val="accent3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명예의 전당</a:t>
              </a:r>
            </a:p>
          </p:txBody>
        </p:sp>
        <p:sp>
          <p:nvSpPr>
            <p:cNvPr id="442" name="Shape 442"/>
            <p:cNvSpPr/>
            <p:nvPr/>
          </p:nvSpPr>
          <p:spPr>
            <a:xfrm>
              <a:off x="4860342" y="2518966"/>
              <a:ext cx="3084768" cy="610676"/>
            </a:xfrm>
            <a:prstGeom prst="round2SameRect">
              <a:avLst>
                <a:gd fmla="val 13254" name="adj1"/>
                <a:gd fmla="val 0" name="adj2"/>
              </a:avLst>
            </a:prstGeom>
            <a:blipFill rotWithShape="1">
              <a:blip r:embed="rId11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rgbClr val="BA8C00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Shape 443"/>
            <p:cNvSpPr txBox="1"/>
            <p:nvPr/>
          </p:nvSpPr>
          <p:spPr>
            <a:xfrm>
              <a:off x="5613262" y="2483310"/>
              <a:ext cx="1502334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도시 보호 중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 : 00 : 00</a:t>
              </a:r>
            </a:p>
          </p:txBody>
        </p:sp>
        <p:sp>
          <p:nvSpPr>
            <p:cNvPr id="444" name="Shape 444"/>
            <p:cNvSpPr/>
            <p:nvPr/>
          </p:nvSpPr>
          <p:spPr>
            <a:xfrm>
              <a:off x="4893985" y="5063260"/>
              <a:ext cx="914400" cy="327602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히스토리</a:t>
              </a:r>
            </a:p>
          </p:txBody>
        </p:sp>
        <p:sp>
          <p:nvSpPr>
            <p:cNvPr id="445" name="Shape 445"/>
            <p:cNvSpPr/>
            <p:nvPr/>
          </p:nvSpPr>
          <p:spPr>
            <a:xfrm>
              <a:off x="4950744" y="3181703"/>
              <a:ext cx="482261" cy="510241"/>
            </a:xfrm>
            <a:prstGeom prst="rect">
              <a:avLst/>
            </a:prstGeom>
            <a:blipFill rotWithShape="1">
              <a:blip r:embed="rId12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Shape 446"/>
            <p:cNvSpPr txBox="1"/>
            <p:nvPr/>
          </p:nvSpPr>
          <p:spPr>
            <a:xfrm>
              <a:off x="5422767" y="3326589"/>
              <a:ext cx="869148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00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(RVS) Chris</a:t>
              </a:r>
            </a:p>
          </p:txBody>
        </p:sp>
        <p:sp>
          <p:nvSpPr>
            <p:cNvPr id="447" name="Shape 447"/>
            <p:cNvSpPr txBox="1"/>
            <p:nvPr/>
          </p:nvSpPr>
          <p:spPr>
            <a:xfrm>
              <a:off x="5431360" y="3170806"/>
              <a:ext cx="976549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900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제 13대 점령자</a:t>
              </a:r>
            </a:p>
          </p:txBody>
        </p:sp>
        <p:sp>
          <p:nvSpPr>
            <p:cNvPr id="448" name="Shape 448"/>
            <p:cNvSpPr txBox="1"/>
            <p:nvPr/>
          </p:nvSpPr>
          <p:spPr>
            <a:xfrm>
              <a:off x="6894946" y="3169418"/>
              <a:ext cx="1048684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800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점령 : 2016-03-03</a:t>
              </a:r>
            </a:p>
          </p:txBody>
        </p:sp>
        <p:sp>
          <p:nvSpPr>
            <p:cNvPr id="449" name="Shape 449"/>
            <p:cNvSpPr/>
            <p:nvPr/>
          </p:nvSpPr>
          <p:spPr>
            <a:xfrm>
              <a:off x="4950744" y="3777005"/>
              <a:ext cx="482261" cy="510241"/>
            </a:xfrm>
            <a:prstGeom prst="rect">
              <a:avLst/>
            </a:prstGeom>
            <a:blipFill rotWithShape="1">
              <a:blip r:embed="rId12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Shape 450"/>
            <p:cNvSpPr txBox="1"/>
            <p:nvPr/>
          </p:nvSpPr>
          <p:spPr>
            <a:xfrm>
              <a:off x="5422767" y="3921889"/>
              <a:ext cx="816249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(CLE) Peter</a:t>
              </a:r>
            </a:p>
          </p:txBody>
        </p:sp>
        <p:sp>
          <p:nvSpPr>
            <p:cNvPr id="451" name="Shape 451"/>
            <p:cNvSpPr txBox="1"/>
            <p:nvPr/>
          </p:nvSpPr>
          <p:spPr>
            <a:xfrm>
              <a:off x="5431360" y="3766107"/>
              <a:ext cx="970137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제 12대 점령자</a:t>
              </a:r>
            </a:p>
          </p:txBody>
        </p:sp>
        <p:sp>
          <p:nvSpPr>
            <p:cNvPr id="452" name="Shape 452"/>
            <p:cNvSpPr txBox="1"/>
            <p:nvPr/>
          </p:nvSpPr>
          <p:spPr>
            <a:xfrm>
              <a:off x="6894946" y="3764719"/>
              <a:ext cx="1018226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점령 : 2016-02-03</a:t>
              </a:r>
            </a:p>
          </p:txBody>
        </p:sp>
        <p:sp>
          <p:nvSpPr>
            <p:cNvPr id="453" name="Shape 453"/>
            <p:cNvSpPr/>
            <p:nvPr/>
          </p:nvSpPr>
          <p:spPr>
            <a:xfrm>
              <a:off x="4950744" y="4354451"/>
              <a:ext cx="482261" cy="510241"/>
            </a:xfrm>
            <a:prstGeom prst="rect">
              <a:avLst/>
            </a:prstGeom>
            <a:blipFill rotWithShape="1">
              <a:blip r:embed="rId12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Shape 454"/>
            <p:cNvSpPr txBox="1"/>
            <p:nvPr/>
          </p:nvSpPr>
          <p:spPr>
            <a:xfrm>
              <a:off x="5422767" y="4499335"/>
              <a:ext cx="816249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(CLE) Peter</a:t>
              </a:r>
            </a:p>
          </p:txBody>
        </p:sp>
        <p:sp>
          <p:nvSpPr>
            <p:cNvPr id="455" name="Shape 455"/>
            <p:cNvSpPr txBox="1"/>
            <p:nvPr/>
          </p:nvSpPr>
          <p:spPr>
            <a:xfrm>
              <a:off x="5431360" y="4343553"/>
              <a:ext cx="970137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제 11대 점령자</a:t>
              </a:r>
            </a:p>
          </p:txBody>
        </p:sp>
        <p:sp>
          <p:nvSpPr>
            <p:cNvPr id="456" name="Shape 456"/>
            <p:cNvSpPr txBox="1"/>
            <p:nvPr/>
          </p:nvSpPr>
          <p:spPr>
            <a:xfrm>
              <a:off x="6894946" y="4342166"/>
              <a:ext cx="1018226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점령 : 2016-01-03</a:t>
              </a:r>
            </a:p>
          </p:txBody>
        </p:sp>
      </p:grpSp>
      <p:sp>
        <p:nvSpPr>
          <p:cNvPr id="457" name="Shape 457"/>
          <p:cNvSpPr/>
          <p:nvPr/>
        </p:nvSpPr>
        <p:spPr>
          <a:xfrm>
            <a:off x="3676673" y="4508628"/>
            <a:ext cx="3766660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버튼을 다시 누르면, 이전 화면으로 돌아갑니다.</a:t>
            </a:r>
          </a:p>
        </p:txBody>
      </p:sp>
      <p:sp>
        <p:nvSpPr>
          <p:cNvPr id="458" name="Shape 458"/>
          <p:cNvSpPr/>
          <p:nvPr/>
        </p:nvSpPr>
        <p:spPr>
          <a:xfrm>
            <a:off x="3685701" y="652729"/>
            <a:ext cx="3766660" cy="346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명예의 전당에 대한 도움말 팝업을 호출합니다.</a:t>
            </a:r>
          </a:p>
        </p:txBody>
      </p:sp>
      <p:cxnSp>
        <p:nvCxnSpPr>
          <p:cNvPr id="459" name="Shape 459"/>
          <p:cNvCxnSpPr>
            <a:stCxn id="458" idx="1"/>
          </p:cNvCxnSpPr>
          <p:nvPr/>
        </p:nvCxnSpPr>
        <p:spPr>
          <a:xfrm flipH="1">
            <a:off x="3359301" y="825854"/>
            <a:ext cx="326400" cy="849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/>
          <p:nvPr/>
        </p:nvSpPr>
        <p:spPr>
          <a:xfrm>
            <a:off x="215538" y="142595"/>
            <a:ext cx="348204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정보 – 명예의 전당 도움말</a:t>
            </a:r>
          </a:p>
        </p:txBody>
      </p:sp>
      <p:cxnSp>
        <p:nvCxnSpPr>
          <p:cNvPr id="465" name="Shape 465"/>
          <p:cNvCxnSpPr/>
          <p:nvPr/>
        </p:nvCxnSpPr>
        <p:spPr>
          <a:xfrm>
            <a:off x="251492" y="521256"/>
            <a:ext cx="3386416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466" name="Shape 4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594" y="748589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Shape 467"/>
          <p:cNvSpPr/>
          <p:nvPr/>
        </p:nvSpPr>
        <p:spPr>
          <a:xfrm>
            <a:off x="360594" y="748589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Shape 468"/>
          <p:cNvSpPr/>
          <p:nvPr/>
        </p:nvSpPr>
        <p:spPr>
          <a:xfrm>
            <a:off x="1305020" y="6036817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sp>
        <p:nvSpPr>
          <p:cNvPr id="469" name="Shape 469"/>
          <p:cNvSpPr/>
          <p:nvPr/>
        </p:nvSpPr>
        <p:spPr>
          <a:xfrm>
            <a:off x="1268638" y="6027228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grpSp>
        <p:nvGrpSpPr>
          <p:cNvPr id="470" name="Shape 470"/>
          <p:cNvGrpSpPr/>
          <p:nvPr/>
        </p:nvGrpSpPr>
        <p:grpSpPr>
          <a:xfrm>
            <a:off x="352195" y="748589"/>
            <a:ext cx="3285714" cy="378029"/>
            <a:chOff x="3103888" y="1095866"/>
            <a:chExt cx="3285714" cy="378029"/>
          </a:xfrm>
        </p:grpSpPr>
        <p:grpSp>
          <p:nvGrpSpPr>
            <p:cNvPr id="471" name="Shape 471"/>
            <p:cNvGrpSpPr/>
            <p:nvPr/>
          </p:nvGrpSpPr>
          <p:grpSpPr>
            <a:xfrm>
              <a:off x="3103888" y="1095866"/>
              <a:ext cx="3285714" cy="377323"/>
              <a:chOff x="3103888" y="1095866"/>
              <a:chExt cx="3285714" cy="377323"/>
            </a:xfrm>
          </p:grpSpPr>
          <p:sp>
            <p:nvSpPr>
              <p:cNvPr id="472" name="Shape 472"/>
              <p:cNvSpPr/>
              <p:nvPr/>
            </p:nvSpPr>
            <p:spPr>
              <a:xfrm>
                <a:off x="3505373" y="1125408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473" name="Shape 47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050601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74" name="Shape 474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3523132" y="1173698"/>
                <a:ext cx="201838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75" name="Shape 475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4531207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76" name="Shape 476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4041780" y="1173698"/>
                <a:ext cx="172617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77" name="Shape 477"/>
              <p:cNvSpPr/>
              <p:nvPr/>
            </p:nvSpPr>
            <p:spPr>
              <a:xfrm>
                <a:off x="3647573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478" name="Shape 478"/>
              <p:cNvSpPr/>
              <p:nvPr/>
            </p:nvSpPr>
            <p:spPr>
              <a:xfrm>
                <a:off x="4137001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479" name="Shape 479"/>
              <p:cNvSpPr/>
              <p:nvPr/>
            </p:nvSpPr>
            <p:spPr>
              <a:xfrm>
                <a:off x="4656394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480" name="Shape 480"/>
              <p:cNvSpPr/>
              <p:nvPr/>
            </p:nvSpPr>
            <p:spPr>
              <a:xfrm>
                <a:off x="5175787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cxnSp>
            <p:nvCxnSpPr>
              <p:cNvPr id="481" name="Shape 481"/>
              <p:cNvCxnSpPr/>
              <p:nvPr/>
            </p:nvCxnSpPr>
            <p:spPr>
              <a:xfrm>
                <a:off x="3535582" y="1405675"/>
                <a:ext cx="2712060" cy="0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  <p:sp>
            <p:nvSpPr>
              <p:cNvPr id="482" name="Shape 482"/>
              <p:cNvSpPr/>
              <p:nvPr/>
            </p:nvSpPr>
            <p:spPr>
              <a:xfrm>
                <a:off x="5695182" y="1156780"/>
                <a:ext cx="694421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999,999,999</a:t>
                </a:r>
              </a:p>
            </p:txBody>
          </p:sp>
          <p:sp>
            <p:nvSpPr>
              <p:cNvPr id="483" name="Shape 483"/>
              <p:cNvSpPr/>
              <p:nvPr/>
            </p:nvSpPr>
            <p:spPr>
              <a:xfrm>
                <a:off x="3103888" y="1095866"/>
                <a:ext cx="432642" cy="377323"/>
              </a:xfrm>
              <a:prstGeom prst="rect">
                <a:avLst/>
              </a:prstGeom>
              <a:solidFill>
                <a:schemeClr val="accent1">
                  <a:alpha val="25882"/>
                </a:schemeClr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484" name="Shape 484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69994" y="1143558"/>
                <a:ext cx="194888" cy="18628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485" name="Shape 485"/>
            <p:cNvPicPr preferRelativeResize="0"/>
            <p:nvPr/>
          </p:nvPicPr>
          <p:blipFill rotWithShape="1">
            <a:blip r:embed="rId9">
              <a:alphaModFix/>
            </a:blip>
            <a:srcRect b="23857" l="0" r="-2978" t="0"/>
            <a:stretch/>
          </p:blipFill>
          <p:spPr>
            <a:xfrm>
              <a:off x="3133510" y="1100357"/>
              <a:ext cx="373395" cy="3735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86" name="Shape 486"/>
          <p:cNvSpPr/>
          <p:nvPr/>
        </p:nvSpPr>
        <p:spPr>
          <a:xfrm>
            <a:off x="359315" y="748589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Shape 487"/>
          <p:cNvSpPr/>
          <p:nvPr/>
        </p:nvSpPr>
        <p:spPr>
          <a:xfrm>
            <a:off x="352194" y="1697383"/>
            <a:ext cx="3187280" cy="3356544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Shape 48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177105" y="1675453"/>
            <a:ext cx="364318" cy="318778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Shape 489"/>
          <p:cNvSpPr txBox="1"/>
          <p:nvPr/>
        </p:nvSpPr>
        <p:spPr>
          <a:xfrm>
            <a:off x="1423105" y="1692057"/>
            <a:ext cx="114486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명예의 전당</a:t>
            </a:r>
          </a:p>
        </p:txBody>
      </p:sp>
      <p:sp>
        <p:nvSpPr>
          <p:cNvPr id="490" name="Shape 490"/>
          <p:cNvSpPr/>
          <p:nvPr/>
        </p:nvSpPr>
        <p:spPr>
          <a:xfrm>
            <a:off x="401005" y="2029888"/>
            <a:ext cx="3084378" cy="2392154"/>
          </a:xfrm>
          <a:prstGeom prst="roundRect">
            <a:avLst>
              <a:gd fmla="val 3091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Shape 491"/>
          <p:cNvSpPr/>
          <p:nvPr/>
        </p:nvSpPr>
        <p:spPr>
          <a:xfrm>
            <a:off x="2570983" y="4574182"/>
            <a:ext cx="914400" cy="3276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명예의 전당</a:t>
            </a:r>
          </a:p>
        </p:txBody>
      </p:sp>
      <p:sp>
        <p:nvSpPr>
          <p:cNvPr id="492" name="Shape 492"/>
          <p:cNvSpPr/>
          <p:nvPr/>
        </p:nvSpPr>
        <p:spPr>
          <a:xfrm>
            <a:off x="400614" y="2029888"/>
            <a:ext cx="3084768" cy="610676"/>
          </a:xfrm>
          <a:prstGeom prst="round2SameRect">
            <a:avLst>
              <a:gd fmla="val 13254" name="adj1"/>
              <a:gd fmla="val 0" name="adj2"/>
            </a:avLst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BA8C00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Shape 493"/>
          <p:cNvSpPr txBox="1"/>
          <p:nvPr/>
        </p:nvSpPr>
        <p:spPr>
          <a:xfrm>
            <a:off x="1153533" y="1994233"/>
            <a:ext cx="150233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보호 중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00 : 00 : 00</a:t>
            </a:r>
          </a:p>
        </p:txBody>
      </p:sp>
      <p:pic>
        <p:nvPicPr>
          <p:cNvPr id="494" name="Shape 494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1125316" y="2735575"/>
            <a:ext cx="649546" cy="498355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Shape 495"/>
          <p:cNvSpPr/>
          <p:nvPr/>
        </p:nvSpPr>
        <p:spPr>
          <a:xfrm>
            <a:off x="934845" y="3367462"/>
            <a:ext cx="450463" cy="426747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Shape 496"/>
          <p:cNvSpPr/>
          <p:nvPr/>
        </p:nvSpPr>
        <p:spPr>
          <a:xfrm>
            <a:off x="934844" y="3837612"/>
            <a:ext cx="450463" cy="426747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 b="0" l="0" r="0" t="0"/>
            </a:stretch>
          </a:blip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Shape 497"/>
          <p:cNvSpPr txBox="1"/>
          <p:nvPr/>
        </p:nvSpPr>
        <p:spPr>
          <a:xfrm>
            <a:off x="1376395" y="3920264"/>
            <a:ext cx="183736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유저닉네임1234567890.</a:t>
            </a:r>
          </a:p>
        </p:txBody>
      </p:sp>
      <p:sp>
        <p:nvSpPr>
          <p:cNvPr id="498" name="Shape 498"/>
          <p:cNvSpPr txBox="1"/>
          <p:nvPr/>
        </p:nvSpPr>
        <p:spPr>
          <a:xfrm>
            <a:off x="1409315" y="3433960"/>
            <a:ext cx="113043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연맹 이름 영역</a:t>
            </a:r>
          </a:p>
        </p:txBody>
      </p:sp>
      <p:sp>
        <p:nvSpPr>
          <p:cNvPr id="499" name="Shape 499"/>
          <p:cNvSpPr txBox="1"/>
          <p:nvPr/>
        </p:nvSpPr>
        <p:spPr>
          <a:xfrm>
            <a:off x="1862275" y="2843284"/>
            <a:ext cx="80021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점령자</a:t>
            </a:r>
          </a:p>
        </p:txBody>
      </p:sp>
      <p:sp>
        <p:nvSpPr>
          <p:cNvPr id="500" name="Shape 500"/>
          <p:cNvSpPr/>
          <p:nvPr/>
        </p:nvSpPr>
        <p:spPr>
          <a:xfrm>
            <a:off x="434258" y="4574182"/>
            <a:ext cx="914400" cy="3276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히스토리</a:t>
            </a:r>
          </a:p>
        </p:txBody>
      </p:sp>
      <p:sp>
        <p:nvSpPr>
          <p:cNvPr id="501" name="Shape 501"/>
          <p:cNvSpPr/>
          <p:nvPr/>
        </p:nvSpPr>
        <p:spPr>
          <a:xfrm>
            <a:off x="350397" y="748589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Shape 502"/>
          <p:cNvSpPr/>
          <p:nvPr/>
        </p:nvSpPr>
        <p:spPr>
          <a:xfrm>
            <a:off x="568514" y="2147746"/>
            <a:ext cx="2790749" cy="2024610"/>
          </a:xfrm>
          <a:prstGeom prst="rect">
            <a:avLst/>
          </a:prstGeom>
          <a:solidFill>
            <a:srgbClr val="BFBFBF"/>
          </a:solidFill>
          <a:ln cap="flat" cmpd="sng" w="2857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Shape 503"/>
          <p:cNvSpPr/>
          <p:nvPr/>
        </p:nvSpPr>
        <p:spPr>
          <a:xfrm>
            <a:off x="649312" y="2600456"/>
            <a:ext cx="2637540" cy="1448310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Shape 504"/>
          <p:cNvSpPr/>
          <p:nvPr/>
        </p:nvSpPr>
        <p:spPr>
          <a:xfrm>
            <a:off x="1306455" y="2192844"/>
            <a:ext cx="1349412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명예의 전당</a:t>
            </a:r>
          </a:p>
        </p:txBody>
      </p:sp>
      <p:cxnSp>
        <p:nvCxnSpPr>
          <p:cNvPr id="505" name="Shape 505"/>
          <p:cNvCxnSpPr/>
          <p:nvPr/>
        </p:nvCxnSpPr>
        <p:spPr>
          <a:xfrm>
            <a:off x="895880" y="2518116"/>
            <a:ext cx="2208045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506" name="Shape 506"/>
          <p:cNvSpPr/>
          <p:nvPr/>
        </p:nvSpPr>
        <p:spPr>
          <a:xfrm>
            <a:off x="644270" y="2600622"/>
            <a:ext cx="2642584" cy="1061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도시 명예의 전당은 위대한 역대 도시 점령자들을 볼 수 있는 곳입니다.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b="1" sz="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언제든 당신의 이름이 이 명예의 전당에 오를 수 있습니다.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b="1" lang="en-US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쟁탈전에서 승리를 취하고, 명예의 전당에 이름을 올려보세요!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/>
          <p:cNvSpPr/>
          <p:nvPr/>
        </p:nvSpPr>
        <p:spPr>
          <a:xfrm>
            <a:off x="215538" y="142595"/>
            <a:ext cx="270779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정보 – 도시 쟁탈전</a:t>
            </a:r>
          </a:p>
        </p:txBody>
      </p:sp>
      <p:cxnSp>
        <p:nvCxnSpPr>
          <p:cNvPr id="512" name="Shape 512"/>
          <p:cNvCxnSpPr/>
          <p:nvPr/>
        </p:nvCxnSpPr>
        <p:spPr>
          <a:xfrm>
            <a:off x="251492" y="521256"/>
            <a:ext cx="2691996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513" name="Shape 513"/>
          <p:cNvGrpSpPr/>
          <p:nvPr/>
        </p:nvGrpSpPr>
        <p:grpSpPr>
          <a:xfrm>
            <a:off x="352195" y="748589"/>
            <a:ext cx="3285714" cy="5688815"/>
            <a:chOff x="352195" y="748589"/>
            <a:chExt cx="3285714" cy="5688815"/>
          </a:xfrm>
        </p:grpSpPr>
        <p:pic>
          <p:nvPicPr>
            <p:cNvPr id="514" name="Shape 5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60594" y="748589"/>
              <a:ext cx="3189069" cy="56888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5" name="Shape 515"/>
            <p:cNvSpPr/>
            <p:nvPr/>
          </p:nvSpPr>
          <p:spPr>
            <a:xfrm>
              <a:off x="360594" y="748589"/>
              <a:ext cx="3165195" cy="5688815"/>
            </a:xfrm>
            <a:prstGeom prst="rect">
              <a:avLst/>
            </a:prstGeom>
            <a:solidFill>
              <a:schemeClr val="dk1">
                <a:alpha val="21960"/>
              </a:schemeClr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Shape 516"/>
            <p:cNvSpPr/>
            <p:nvPr/>
          </p:nvSpPr>
          <p:spPr>
            <a:xfrm>
              <a:off x="1305020" y="6036817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sp>
          <p:nvSpPr>
            <p:cNvPr id="517" name="Shape 517"/>
            <p:cNvSpPr/>
            <p:nvPr/>
          </p:nvSpPr>
          <p:spPr>
            <a:xfrm>
              <a:off x="1268638" y="6027228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grpSp>
          <p:nvGrpSpPr>
            <p:cNvPr id="518" name="Shape 518"/>
            <p:cNvGrpSpPr/>
            <p:nvPr/>
          </p:nvGrpSpPr>
          <p:grpSpPr>
            <a:xfrm>
              <a:off x="352195" y="748589"/>
              <a:ext cx="3285714" cy="378029"/>
              <a:chOff x="3103888" y="1095866"/>
              <a:chExt cx="3285714" cy="378029"/>
            </a:xfrm>
          </p:grpSpPr>
          <p:grpSp>
            <p:nvGrpSpPr>
              <p:cNvPr id="519" name="Shape 519"/>
              <p:cNvGrpSpPr/>
              <p:nvPr/>
            </p:nvGrpSpPr>
            <p:grpSpPr>
              <a:xfrm>
                <a:off x="3103888" y="1095866"/>
                <a:ext cx="3285714" cy="377323"/>
                <a:chOff x="3103888" y="1095866"/>
                <a:chExt cx="3285714" cy="377323"/>
              </a:xfrm>
            </p:grpSpPr>
            <p:sp>
              <p:nvSpPr>
                <p:cNvPr id="520" name="Shape 520"/>
                <p:cNvSpPr/>
                <p:nvPr/>
              </p:nvSpPr>
              <p:spPr>
                <a:xfrm>
                  <a:off x="3505373" y="1125408"/>
                  <a:ext cx="2766879" cy="289995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521" name="Shape 521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5050601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22" name="Shape 522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3523132" y="1173698"/>
                  <a:ext cx="201838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23" name="Shape 523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0" l="0" r="0" t="0"/>
                <a:stretch/>
              </p:blipFill>
              <p:spPr>
                <a:xfrm>
                  <a:off x="4531207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24" name="Shape 524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4041780" y="1173698"/>
                  <a:ext cx="172617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525" name="Shape 525"/>
                <p:cNvSpPr/>
                <p:nvPr/>
              </p:nvSpPr>
              <p:spPr>
                <a:xfrm>
                  <a:off x="3647573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526" name="Shape 526"/>
                <p:cNvSpPr/>
                <p:nvPr/>
              </p:nvSpPr>
              <p:spPr>
                <a:xfrm>
                  <a:off x="4137001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527" name="Shape 527"/>
                <p:cNvSpPr/>
                <p:nvPr/>
              </p:nvSpPr>
              <p:spPr>
                <a:xfrm>
                  <a:off x="4656394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528" name="Shape 528"/>
                <p:cNvSpPr/>
                <p:nvPr/>
              </p:nvSpPr>
              <p:spPr>
                <a:xfrm>
                  <a:off x="5175787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cxnSp>
              <p:nvCxnSpPr>
                <p:cNvPr id="529" name="Shape 529"/>
                <p:cNvCxnSpPr/>
                <p:nvPr/>
              </p:nvCxnSpPr>
              <p:spPr>
                <a:xfrm>
                  <a:off x="3535582" y="1405675"/>
                  <a:ext cx="2712060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chemeClr val="accent1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</p:cxnSp>
            <p:sp>
              <p:nvSpPr>
                <p:cNvPr id="530" name="Shape 530"/>
                <p:cNvSpPr/>
                <p:nvPr/>
              </p:nvSpPr>
              <p:spPr>
                <a:xfrm>
                  <a:off x="5695182" y="1156780"/>
                  <a:ext cx="694421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999,999,999</a:t>
                  </a:r>
                </a:p>
              </p:txBody>
            </p:sp>
            <p:sp>
              <p:nvSpPr>
                <p:cNvPr id="531" name="Shape 531"/>
                <p:cNvSpPr/>
                <p:nvPr/>
              </p:nvSpPr>
              <p:spPr>
                <a:xfrm>
                  <a:off x="3103888" y="1095866"/>
                  <a:ext cx="432642" cy="377323"/>
                </a:xfrm>
                <a:prstGeom prst="rect">
                  <a:avLst/>
                </a:prstGeom>
                <a:solidFill>
                  <a:schemeClr val="accent1">
                    <a:alpha val="25882"/>
                  </a:schemeClr>
                </a:solidFill>
                <a:ln cap="flat" cmpd="sng" w="12700">
                  <a:solidFill>
                    <a:srgbClr val="42719B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532" name="Shape 532"/>
                <p:cNvPicPr preferRelativeResize="0"/>
                <p:nvPr/>
              </p:nvPicPr>
              <p:blipFill rotWithShape="1">
                <a:blip r:embed="rId8">
                  <a:alphaModFix/>
                </a:blip>
                <a:srcRect b="0" l="0" r="0" t="0"/>
                <a:stretch/>
              </p:blipFill>
              <p:spPr>
                <a:xfrm>
                  <a:off x="5569994" y="1143558"/>
                  <a:ext cx="194888" cy="18628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533" name="Shape 533"/>
              <p:cNvPicPr preferRelativeResize="0"/>
              <p:nvPr/>
            </p:nvPicPr>
            <p:blipFill rotWithShape="1">
              <a:blip r:embed="rId9">
                <a:alphaModFix/>
              </a:blip>
              <a:srcRect b="23857" l="0" r="-2978" t="0"/>
              <a:stretch/>
            </p:blipFill>
            <p:spPr>
              <a:xfrm>
                <a:off x="3133510" y="1100357"/>
                <a:ext cx="373395" cy="3735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34" name="Shape 534"/>
            <p:cNvSpPr/>
            <p:nvPr/>
          </p:nvSpPr>
          <p:spPr>
            <a:xfrm>
              <a:off x="359315" y="748589"/>
              <a:ext cx="3185201" cy="5688815"/>
            </a:xfrm>
            <a:prstGeom prst="rect">
              <a:avLst/>
            </a:prstGeom>
            <a:solidFill>
              <a:schemeClr val="dk1">
                <a:alpha val="61960"/>
              </a:schemeClr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5" name="Shape 535"/>
          <p:cNvSpPr/>
          <p:nvPr/>
        </p:nvSpPr>
        <p:spPr>
          <a:xfrm>
            <a:off x="3685701" y="2538606"/>
            <a:ext cx="3766660" cy="8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상태와 시간의 텍스트가 붉은 계열로 변경됩니다.전쟁 중인 일러스트로 변경됩니다.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점령자 텍스트가 점령으로 변경됩니다.</a:t>
            </a:r>
          </a:p>
        </p:txBody>
      </p:sp>
      <p:grpSp>
        <p:nvGrpSpPr>
          <p:cNvPr id="536" name="Shape 536"/>
          <p:cNvGrpSpPr/>
          <p:nvPr/>
        </p:nvGrpSpPr>
        <p:grpSpPr>
          <a:xfrm>
            <a:off x="355030" y="1568487"/>
            <a:ext cx="3187280" cy="3361870"/>
            <a:chOff x="7347859" y="1568487"/>
            <a:chExt cx="3187280" cy="3361870"/>
          </a:xfrm>
        </p:grpSpPr>
        <p:sp>
          <p:nvSpPr>
            <p:cNvPr id="537" name="Shape 537"/>
            <p:cNvSpPr/>
            <p:nvPr/>
          </p:nvSpPr>
          <p:spPr>
            <a:xfrm>
              <a:off x="7347859" y="1573812"/>
              <a:ext cx="3187280" cy="3356544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Shape 538"/>
            <p:cNvSpPr txBox="1"/>
            <p:nvPr/>
          </p:nvSpPr>
          <p:spPr>
            <a:xfrm>
              <a:off x="8628495" y="1568487"/>
              <a:ext cx="543739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도시</a:t>
              </a:r>
            </a:p>
          </p:txBody>
        </p:sp>
        <p:sp>
          <p:nvSpPr>
            <p:cNvPr id="539" name="Shape 539"/>
            <p:cNvSpPr/>
            <p:nvPr/>
          </p:nvSpPr>
          <p:spPr>
            <a:xfrm>
              <a:off x="7396668" y="1906317"/>
              <a:ext cx="3084378" cy="2392154"/>
            </a:xfrm>
            <a:prstGeom prst="roundRect">
              <a:avLst>
                <a:gd fmla="val 3091" name="adj"/>
              </a:avLst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Shape 540"/>
            <p:cNvSpPr/>
            <p:nvPr/>
          </p:nvSpPr>
          <p:spPr>
            <a:xfrm>
              <a:off x="7429921" y="4450612"/>
              <a:ext cx="914400" cy="327602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히스토리</a:t>
              </a:r>
            </a:p>
          </p:txBody>
        </p:sp>
        <p:sp>
          <p:nvSpPr>
            <p:cNvPr id="541" name="Shape 541"/>
            <p:cNvSpPr/>
            <p:nvPr/>
          </p:nvSpPr>
          <p:spPr>
            <a:xfrm>
              <a:off x="9566646" y="4450612"/>
              <a:ext cx="914400" cy="327602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명예의 전당</a:t>
              </a:r>
            </a:p>
          </p:txBody>
        </p:sp>
        <p:sp>
          <p:nvSpPr>
            <p:cNvPr id="542" name="Shape 542"/>
            <p:cNvSpPr/>
            <p:nvPr/>
          </p:nvSpPr>
          <p:spPr>
            <a:xfrm>
              <a:off x="7396278" y="1906317"/>
              <a:ext cx="3084768" cy="610676"/>
            </a:xfrm>
            <a:prstGeom prst="round2SameRect">
              <a:avLst>
                <a:gd fmla="val 13254" name="adj1"/>
                <a:gd fmla="val 0" name="adj2"/>
              </a:avLst>
            </a:prstGeom>
            <a:blipFill rotWithShape="1">
              <a:blip r:embed="rId10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rgbClr val="BA8C00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Shape 543"/>
            <p:cNvSpPr txBox="1"/>
            <p:nvPr/>
          </p:nvSpPr>
          <p:spPr>
            <a:xfrm>
              <a:off x="8149197" y="1870663"/>
              <a:ext cx="1502334" cy="6463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도시 쟁탈 중</a:t>
              </a:r>
            </a:p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 : 00 : 00</a:t>
              </a:r>
            </a:p>
          </p:txBody>
        </p:sp>
        <p:sp>
          <p:nvSpPr>
            <p:cNvPr id="544" name="Shape 544"/>
            <p:cNvSpPr/>
            <p:nvPr/>
          </p:nvSpPr>
          <p:spPr>
            <a:xfrm>
              <a:off x="7930509" y="3243891"/>
              <a:ext cx="450463" cy="426747"/>
            </a:xfrm>
            <a:prstGeom prst="rect">
              <a:avLst/>
            </a:prstGeom>
            <a:blipFill rotWithShape="1">
              <a:blip r:embed="rId11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Shape 545"/>
            <p:cNvSpPr/>
            <p:nvPr/>
          </p:nvSpPr>
          <p:spPr>
            <a:xfrm>
              <a:off x="7930507" y="3714042"/>
              <a:ext cx="450463" cy="426747"/>
            </a:xfrm>
            <a:prstGeom prst="rect">
              <a:avLst/>
            </a:prstGeom>
            <a:blipFill rotWithShape="1">
              <a:blip r:embed="rId12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Shape 546"/>
            <p:cNvSpPr txBox="1"/>
            <p:nvPr/>
          </p:nvSpPr>
          <p:spPr>
            <a:xfrm>
              <a:off x="8372060" y="3796694"/>
              <a:ext cx="183736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유저닉네임1234567890.</a:t>
              </a:r>
            </a:p>
          </p:txBody>
        </p:sp>
        <p:sp>
          <p:nvSpPr>
            <p:cNvPr id="547" name="Shape 547"/>
            <p:cNvSpPr txBox="1"/>
            <p:nvPr/>
          </p:nvSpPr>
          <p:spPr>
            <a:xfrm>
              <a:off x="8404978" y="3321157"/>
              <a:ext cx="1130437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연맹 이름 영역</a:t>
              </a:r>
            </a:p>
          </p:txBody>
        </p:sp>
        <p:sp>
          <p:nvSpPr>
            <p:cNvPr id="548" name="Shape 548"/>
            <p:cNvSpPr txBox="1"/>
            <p:nvPr/>
          </p:nvSpPr>
          <p:spPr>
            <a:xfrm>
              <a:off x="8971611" y="2711209"/>
              <a:ext cx="59503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6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점령</a:t>
              </a:r>
            </a:p>
          </p:txBody>
        </p:sp>
      </p:grpSp>
      <p:cxnSp>
        <p:nvCxnSpPr>
          <p:cNvPr id="549" name="Shape 549"/>
          <p:cNvCxnSpPr>
            <a:endCxn id="543" idx="3"/>
          </p:cNvCxnSpPr>
          <p:nvPr/>
        </p:nvCxnSpPr>
        <p:spPr>
          <a:xfrm rot="10800000">
            <a:off x="2658702" y="2193828"/>
            <a:ext cx="1105500" cy="517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550" name="Shape 550"/>
          <p:cNvCxnSpPr>
            <a:endCxn id="548" idx="3"/>
          </p:cNvCxnSpPr>
          <p:nvPr/>
        </p:nvCxnSpPr>
        <p:spPr>
          <a:xfrm rot="10800000">
            <a:off x="2573817" y="2880486"/>
            <a:ext cx="1190400" cy="363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pic>
        <p:nvPicPr>
          <p:cNvPr id="551" name="Shape 551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1286792" y="2619481"/>
            <a:ext cx="649546" cy="498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/>
          <p:nvPr/>
        </p:nvSpPr>
        <p:spPr>
          <a:xfrm>
            <a:off x="215538" y="142595"/>
            <a:ext cx="11897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창고</a:t>
            </a:r>
          </a:p>
        </p:txBody>
      </p:sp>
      <p:cxnSp>
        <p:nvCxnSpPr>
          <p:cNvPr id="557" name="Shape 557"/>
          <p:cNvCxnSpPr/>
          <p:nvPr/>
        </p:nvCxnSpPr>
        <p:spPr>
          <a:xfrm>
            <a:off x="251492" y="521256"/>
            <a:ext cx="2691996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558" name="Shape 558"/>
          <p:cNvGrpSpPr/>
          <p:nvPr/>
        </p:nvGrpSpPr>
        <p:grpSpPr>
          <a:xfrm>
            <a:off x="352195" y="748589"/>
            <a:ext cx="3285714" cy="5688815"/>
            <a:chOff x="352195" y="748589"/>
            <a:chExt cx="3285714" cy="5688815"/>
          </a:xfrm>
        </p:grpSpPr>
        <p:pic>
          <p:nvPicPr>
            <p:cNvPr id="559" name="Shape 55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60594" y="748589"/>
              <a:ext cx="3189069" cy="56888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0" name="Shape 560"/>
            <p:cNvSpPr/>
            <p:nvPr/>
          </p:nvSpPr>
          <p:spPr>
            <a:xfrm>
              <a:off x="360594" y="748589"/>
              <a:ext cx="3165195" cy="5688815"/>
            </a:xfrm>
            <a:prstGeom prst="rect">
              <a:avLst/>
            </a:prstGeom>
            <a:solidFill>
              <a:schemeClr val="dk1">
                <a:alpha val="21960"/>
              </a:schemeClr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Shape 561"/>
            <p:cNvSpPr/>
            <p:nvPr/>
          </p:nvSpPr>
          <p:spPr>
            <a:xfrm>
              <a:off x="1305020" y="6036817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sp>
          <p:nvSpPr>
            <p:cNvPr id="562" name="Shape 562"/>
            <p:cNvSpPr/>
            <p:nvPr/>
          </p:nvSpPr>
          <p:spPr>
            <a:xfrm>
              <a:off x="1268638" y="6027228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grpSp>
          <p:nvGrpSpPr>
            <p:cNvPr id="563" name="Shape 563"/>
            <p:cNvGrpSpPr/>
            <p:nvPr/>
          </p:nvGrpSpPr>
          <p:grpSpPr>
            <a:xfrm>
              <a:off x="352195" y="748589"/>
              <a:ext cx="3285714" cy="378029"/>
              <a:chOff x="3103888" y="1095866"/>
              <a:chExt cx="3285714" cy="378029"/>
            </a:xfrm>
          </p:grpSpPr>
          <p:grpSp>
            <p:nvGrpSpPr>
              <p:cNvPr id="564" name="Shape 564"/>
              <p:cNvGrpSpPr/>
              <p:nvPr/>
            </p:nvGrpSpPr>
            <p:grpSpPr>
              <a:xfrm>
                <a:off x="3103888" y="1095866"/>
                <a:ext cx="3285714" cy="377323"/>
                <a:chOff x="3103888" y="1095866"/>
                <a:chExt cx="3285714" cy="377323"/>
              </a:xfrm>
            </p:grpSpPr>
            <p:sp>
              <p:nvSpPr>
                <p:cNvPr id="565" name="Shape 565"/>
                <p:cNvSpPr/>
                <p:nvPr/>
              </p:nvSpPr>
              <p:spPr>
                <a:xfrm>
                  <a:off x="3505373" y="1125408"/>
                  <a:ext cx="2766879" cy="289995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566" name="Shape 566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5050601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67" name="Shape 567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3523132" y="1173698"/>
                  <a:ext cx="201838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68" name="Shape 568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0" l="0" r="0" t="0"/>
                <a:stretch/>
              </p:blipFill>
              <p:spPr>
                <a:xfrm>
                  <a:off x="4531207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69" name="Shape 569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4041780" y="1173698"/>
                  <a:ext cx="172617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570" name="Shape 570"/>
                <p:cNvSpPr/>
                <p:nvPr/>
              </p:nvSpPr>
              <p:spPr>
                <a:xfrm>
                  <a:off x="3647573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571" name="Shape 571"/>
                <p:cNvSpPr/>
                <p:nvPr/>
              </p:nvSpPr>
              <p:spPr>
                <a:xfrm>
                  <a:off x="4137001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572" name="Shape 572"/>
                <p:cNvSpPr/>
                <p:nvPr/>
              </p:nvSpPr>
              <p:spPr>
                <a:xfrm>
                  <a:off x="4656394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573" name="Shape 573"/>
                <p:cNvSpPr/>
                <p:nvPr/>
              </p:nvSpPr>
              <p:spPr>
                <a:xfrm>
                  <a:off x="5175787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cxnSp>
              <p:nvCxnSpPr>
                <p:cNvPr id="574" name="Shape 574"/>
                <p:cNvCxnSpPr/>
                <p:nvPr/>
              </p:nvCxnSpPr>
              <p:spPr>
                <a:xfrm>
                  <a:off x="3535582" y="1405675"/>
                  <a:ext cx="2712060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chemeClr val="accent1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</p:cxnSp>
            <p:sp>
              <p:nvSpPr>
                <p:cNvPr id="575" name="Shape 575"/>
                <p:cNvSpPr/>
                <p:nvPr/>
              </p:nvSpPr>
              <p:spPr>
                <a:xfrm>
                  <a:off x="5695182" y="1156780"/>
                  <a:ext cx="694421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999,999,999</a:t>
                  </a:r>
                </a:p>
              </p:txBody>
            </p:sp>
            <p:sp>
              <p:nvSpPr>
                <p:cNvPr id="576" name="Shape 576"/>
                <p:cNvSpPr/>
                <p:nvPr/>
              </p:nvSpPr>
              <p:spPr>
                <a:xfrm>
                  <a:off x="3103888" y="1095866"/>
                  <a:ext cx="432642" cy="377323"/>
                </a:xfrm>
                <a:prstGeom prst="rect">
                  <a:avLst/>
                </a:prstGeom>
                <a:solidFill>
                  <a:schemeClr val="accent1">
                    <a:alpha val="25882"/>
                  </a:schemeClr>
                </a:solidFill>
                <a:ln cap="flat" cmpd="sng" w="12700">
                  <a:solidFill>
                    <a:srgbClr val="42719B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577" name="Shape 577"/>
                <p:cNvPicPr preferRelativeResize="0"/>
                <p:nvPr/>
              </p:nvPicPr>
              <p:blipFill rotWithShape="1">
                <a:blip r:embed="rId8">
                  <a:alphaModFix/>
                </a:blip>
                <a:srcRect b="0" l="0" r="0" t="0"/>
                <a:stretch/>
              </p:blipFill>
              <p:spPr>
                <a:xfrm>
                  <a:off x="5569994" y="1143558"/>
                  <a:ext cx="194888" cy="18628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578" name="Shape 578"/>
              <p:cNvPicPr preferRelativeResize="0"/>
              <p:nvPr/>
            </p:nvPicPr>
            <p:blipFill rotWithShape="1">
              <a:blip r:embed="rId9">
                <a:alphaModFix/>
              </a:blip>
              <a:srcRect b="23857" l="0" r="-2978" t="0"/>
              <a:stretch/>
            </p:blipFill>
            <p:spPr>
              <a:xfrm>
                <a:off x="3133510" y="1100357"/>
                <a:ext cx="373395" cy="3735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79" name="Shape 579"/>
            <p:cNvSpPr/>
            <p:nvPr/>
          </p:nvSpPr>
          <p:spPr>
            <a:xfrm>
              <a:off x="359315" y="748589"/>
              <a:ext cx="3185201" cy="5688815"/>
            </a:xfrm>
            <a:prstGeom prst="rect">
              <a:avLst/>
            </a:prstGeom>
            <a:solidFill>
              <a:schemeClr val="dk1">
                <a:alpha val="61960"/>
              </a:schemeClr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0" name="Shape 580"/>
          <p:cNvSpPr/>
          <p:nvPr/>
        </p:nvSpPr>
        <p:spPr>
          <a:xfrm>
            <a:off x="349553" y="2699889"/>
            <a:ext cx="3187280" cy="3115486"/>
          </a:xfrm>
          <a:prstGeom prst="roundRect">
            <a:avLst>
              <a:gd fmla="val 1689" name="adj"/>
            </a:avLst>
          </a:prstGeom>
          <a:solidFill>
            <a:srgbClr val="9B9B9B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Shape 581"/>
          <p:cNvSpPr/>
          <p:nvPr/>
        </p:nvSpPr>
        <p:spPr>
          <a:xfrm>
            <a:off x="407086" y="2788633"/>
            <a:ext cx="3084378" cy="2950883"/>
          </a:xfrm>
          <a:prstGeom prst="roundRect">
            <a:avLst>
              <a:gd fmla="val 2563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Shape 582"/>
          <p:cNvSpPr/>
          <p:nvPr/>
        </p:nvSpPr>
        <p:spPr>
          <a:xfrm>
            <a:off x="352195" y="745350"/>
            <a:ext cx="3192321" cy="345964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창고</a:t>
            </a:r>
          </a:p>
        </p:txBody>
      </p:sp>
      <p:sp>
        <p:nvSpPr>
          <p:cNvPr id="583" name="Shape 583"/>
          <p:cNvSpPr/>
          <p:nvPr/>
        </p:nvSpPr>
        <p:spPr>
          <a:xfrm>
            <a:off x="408028" y="5953044"/>
            <a:ext cx="522334" cy="38170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Shape 584"/>
          <p:cNvSpPr/>
          <p:nvPr/>
        </p:nvSpPr>
        <p:spPr>
          <a:xfrm rot="10800000">
            <a:off x="485949" y="6038959"/>
            <a:ext cx="336929" cy="2053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Shape 585"/>
          <p:cNvSpPr/>
          <p:nvPr/>
        </p:nvSpPr>
        <p:spPr>
          <a:xfrm>
            <a:off x="2337649" y="5937067"/>
            <a:ext cx="1119674" cy="4198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Shape 586"/>
          <p:cNvSpPr/>
          <p:nvPr/>
        </p:nvSpPr>
        <p:spPr>
          <a:xfrm>
            <a:off x="2488383" y="6011851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상태 보기</a:t>
            </a:r>
          </a:p>
        </p:txBody>
      </p:sp>
      <p:sp>
        <p:nvSpPr>
          <p:cNvPr id="587" name="Shape 587"/>
          <p:cNvSpPr/>
          <p:nvPr/>
        </p:nvSpPr>
        <p:spPr>
          <a:xfrm>
            <a:off x="349553" y="1090050"/>
            <a:ext cx="3187280" cy="1598501"/>
          </a:xfrm>
          <a:prstGeom prst="roundRect">
            <a:avLst>
              <a:gd fmla="val 0" name="adj"/>
            </a:avLst>
          </a:prstGeom>
          <a:blipFill rotWithShape="1">
            <a:blip r:embed="rId10">
              <a:alphaModFix/>
            </a:blip>
            <a:stretch>
              <a:fillRect b="0" l="0" r="0" t="0"/>
            </a:stretch>
          </a:blip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Shape 588"/>
          <p:cNvSpPr/>
          <p:nvPr/>
        </p:nvSpPr>
        <p:spPr>
          <a:xfrm>
            <a:off x="394579" y="5757483"/>
            <a:ext cx="3093992" cy="558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Shape 589"/>
          <p:cNvSpPr/>
          <p:nvPr/>
        </p:nvSpPr>
        <p:spPr>
          <a:xfrm>
            <a:off x="716779" y="1133161"/>
            <a:ext cx="2275420" cy="1511871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Shape 590"/>
          <p:cNvSpPr/>
          <p:nvPr/>
        </p:nvSpPr>
        <p:spPr>
          <a:xfrm>
            <a:off x="813347" y="1535425"/>
            <a:ext cx="736629" cy="77967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Shape 591"/>
          <p:cNvSpPr/>
          <p:nvPr/>
        </p:nvSpPr>
        <p:spPr>
          <a:xfrm>
            <a:off x="699779" y="1137954"/>
            <a:ext cx="2324067" cy="271197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 시</a:t>
            </a:r>
          </a:p>
        </p:txBody>
      </p:sp>
      <p:sp>
        <p:nvSpPr>
          <p:cNvPr id="592" name="Shape 592"/>
          <p:cNvSpPr txBox="1"/>
          <p:nvPr/>
        </p:nvSpPr>
        <p:spPr>
          <a:xfrm>
            <a:off x="733435" y="2280258"/>
            <a:ext cx="80350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6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점령자</a:t>
            </a:r>
          </a:p>
        </p:txBody>
      </p:sp>
      <p:sp>
        <p:nvSpPr>
          <p:cNvPr id="593" name="Shape 593"/>
          <p:cNvSpPr txBox="1"/>
          <p:nvPr/>
        </p:nvSpPr>
        <p:spPr>
          <a:xfrm>
            <a:off x="1667732" y="1651464"/>
            <a:ext cx="1043875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 이름 영역</a:t>
            </a:r>
          </a:p>
        </p:txBody>
      </p:sp>
      <p:sp>
        <p:nvSpPr>
          <p:cNvPr id="594" name="Shape 594"/>
          <p:cNvSpPr txBox="1"/>
          <p:nvPr/>
        </p:nvSpPr>
        <p:spPr>
          <a:xfrm>
            <a:off x="1592695" y="1936666"/>
            <a:ext cx="1223412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영주 닉네임 영역</a:t>
            </a:r>
          </a:p>
        </p:txBody>
      </p:sp>
      <p:sp>
        <p:nvSpPr>
          <p:cNvPr id="595" name="Shape 595"/>
          <p:cNvSpPr/>
          <p:nvPr/>
        </p:nvSpPr>
        <p:spPr>
          <a:xfrm>
            <a:off x="538560" y="3223642"/>
            <a:ext cx="1190568" cy="1140412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6" name="Shape 59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890779" y="3516523"/>
            <a:ext cx="486127" cy="468117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Shape 597"/>
          <p:cNvSpPr/>
          <p:nvPr/>
        </p:nvSpPr>
        <p:spPr>
          <a:xfrm>
            <a:off x="538560" y="3226216"/>
            <a:ext cx="1190568" cy="202979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식량</a:t>
            </a:r>
          </a:p>
        </p:txBody>
      </p:sp>
      <p:sp>
        <p:nvSpPr>
          <p:cNvPr id="598" name="Shape 598"/>
          <p:cNvSpPr/>
          <p:nvPr/>
        </p:nvSpPr>
        <p:spPr>
          <a:xfrm>
            <a:off x="545145" y="4103498"/>
            <a:ext cx="1185928" cy="26313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99,999,999</a:t>
            </a:r>
          </a:p>
        </p:txBody>
      </p:sp>
      <p:sp>
        <p:nvSpPr>
          <p:cNvPr id="599" name="Shape 599"/>
          <p:cNvSpPr/>
          <p:nvPr/>
        </p:nvSpPr>
        <p:spPr>
          <a:xfrm>
            <a:off x="2163685" y="3229833"/>
            <a:ext cx="1183980" cy="1140412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0" name="Shape 60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419102" y="3473496"/>
            <a:ext cx="602497" cy="575911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Shape 601"/>
          <p:cNvSpPr/>
          <p:nvPr/>
        </p:nvSpPr>
        <p:spPr>
          <a:xfrm>
            <a:off x="2157099" y="3229819"/>
            <a:ext cx="1190568" cy="202979"/>
          </a:xfrm>
          <a:prstGeom prst="rect">
            <a:avLst/>
          </a:prstGeom>
          <a:solidFill>
            <a:srgbClr val="3F3F3F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크라운</a:t>
            </a:r>
          </a:p>
        </p:txBody>
      </p:sp>
      <p:sp>
        <p:nvSpPr>
          <p:cNvPr id="602" name="Shape 602"/>
          <p:cNvSpPr/>
          <p:nvPr/>
        </p:nvSpPr>
        <p:spPr>
          <a:xfrm>
            <a:off x="2163684" y="4107103"/>
            <a:ext cx="1185928" cy="26313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99,999,999</a:t>
            </a:r>
          </a:p>
        </p:txBody>
      </p:sp>
      <p:sp>
        <p:nvSpPr>
          <p:cNvPr id="603" name="Shape 603"/>
          <p:cNvSpPr/>
          <p:nvPr/>
        </p:nvSpPr>
        <p:spPr>
          <a:xfrm>
            <a:off x="488970" y="2846835"/>
            <a:ext cx="2930949" cy="247039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도시 자원 창고</a:t>
            </a:r>
          </a:p>
        </p:txBody>
      </p:sp>
      <p:sp>
        <p:nvSpPr>
          <p:cNvPr id="604" name="Shape 604"/>
          <p:cNvSpPr/>
          <p:nvPr/>
        </p:nvSpPr>
        <p:spPr>
          <a:xfrm>
            <a:off x="485949" y="4754878"/>
            <a:ext cx="2930949" cy="247039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도시 인근 자원지</a:t>
            </a:r>
          </a:p>
        </p:txBody>
      </p:sp>
      <p:grpSp>
        <p:nvGrpSpPr>
          <p:cNvPr id="605" name="Shape 605"/>
          <p:cNvGrpSpPr/>
          <p:nvPr/>
        </p:nvGrpSpPr>
        <p:grpSpPr>
          <a:xfrm>
            <a:off x="531933" y="5330440"/>
            <a:ext cx="2915677" cy="420555"/>
            <a:chOff x="2922685" y="2680281"/>
            <a:chExt cx="2915677" cy="420555"/>
          </a:xfrm>
        </p:grpSpPr>
        <p:sp>
          <p:nvSpPr>
            <p:cNvPr id="606" name="Shape 606"/>
            <p:cNvSpPr/>
            <p:nvPr/>
          </p:nvSpPr>
          <p:spPr>
            <a:xfrm>
              <a:off x="2922685" y="2680281"/>
              <a:ext cx="655194" cy="420555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Shape 607"/>
            <p:cNvSpPr/>
            <p:nvPr/>
          </p:nvSpPr>
          <p:spPr>
            <a:xfrm>
              <a:off x="3676180" y="2680281"/>
              <a:ext cx="655194" cy="420555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Shape 608"/>
            <p:cNvSpPr/>
            <p:nvPr/>
          </p:nvSpPr>
          <p:spPr>
            <a:xfrm>
              <a:off x="4429673" y="2680281"/>
              <a:ext cx="655194" cy="420555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Shape 609"/>
            <p:cNvSpPr/>
            <p:nvPr/>
          </p:nvSpPr>
          <p:spPr>
            <a:xfrm>
              <a:off x="5183167" y="2680281"/>
              <a:ext cx="655194" cy="420555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10" name="Shape 610"/>
            <p:cNvPicPr preferRelativeResize="0"/>
            <p:nvPr/>
          </p:nvPicPr>
          <p:blipFill rotWithShape="1">
            <a:blip r:embed="rId4">
              <a:alphaModFix/>
            </a:blip>
            <a:srcRect b="24150" l="0" r="0" t="0"/>
            <a:stretch/>
          </p:blipFill>
          <p:spPr>
            <a:xfrm>
              <a:off x="5281021" y="2810315"/>
              <a:ext cx="454708" cy="2829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1" name="Shape 611"/>
            <p:cNvPicPr preferRelativeResize="0"/>
            <p:nvPr/>
          </p:nvPicPr>
          <p:blipFill rotWithShape="1">
            <a:blip r:embed="rId5">
              <a:alphaModFix/>
            </a:blip>
            <a:srcRect b="27020" l="0" r="0" t="0"/>
            <a:stretch/>
          </p:blipFill>
          <p:spPr>
            <a:xfrm>
              <a:off x="3773494" y="2812782"/>
              <a:ext cx="453039" cy="2722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2" name="Shape 612"/>
            <p:cNvPicPr preferRelativeResize="0"/>
            <p:nvPr/>
          </p:nvPicPr>
          <p:blipFill rotWithShape="1">
            <a:blip r:embed="rId6">
              <a:alphaModFix/>
            </a:blip>
            <a:srcRect b="20757" l="0" r="0" t="1"/>
            <a:stretch/>
          </p:blipFill>
          <p:spPr>
            <a:xfrm>
              <a:off x="4522792" y="2789421"/>
              <a:ext cx="454708" cy="29564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3" name="Shape 613"/>
            <p:cNvPicPr preferRelativeResize="0"/>
            <p:nvPr/>
          </p:nvPicPr>
          <p:blipFill rotWithShape="1">
            <a:blip r:embed="rId12">
              <a:alphaModFix/>
            </a:blip>
            <a:srcRect b="21346" l="0" r="0" t="0"/>
            <a:stretch/>
          </p:blipFill>
          <p:spPr>
            <a:xfrm>
              <a:off x="3064343" y="2791610"/>
              <a:ext cx="387447" cy="29345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4" name="Shape 614"/>
          <p:cNvSpPr txBox="1"/>
          <p:nvPr/>
        </p:nvSpPr>
        <p:spPr>
          <a:xfrm>
            <a:off x="472266" y="5005839"/>
            <a:ext cx="2949846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현재 도시 인근에서 아래 자원지가 생길 확률이 증가합니다..</a:t>
            </a:r>
          </a:p>
        </p:txBody>
      </p:sp>
      <p:sp>
        <p:nvSpPr>
          <p:cNvPr id="615" name="Shape 615"/>
          <p:cNvSpPr/>
          <p:nvPr/>
        </p:nvSpPr>
        <p:spPr>
          <a:xfrm>
            <a:off x="522647" y="5312807"/>
            <a:ext cx="655194" cy="429282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Shape 616"/>
          <p:cNvSpPr/>
          <p:nvPr/>
        </p:nvSpPr>
        <p:spPr>
          <a:xfrm>
            <a:off x="3685700" y="1125912"/>
            <a:ext cx="4284818" cy="1107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점령자의 연맹이 있다면, 연맹 이름을 출력합니다.</a:t>
            </a:r>
            <a:b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연맹이 없다면, 출력하지 않습니다.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점령자의 이름/프로필 이미지를 출력합니다.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터치하면 도시 점령자 상세 정보를 확인할 수 있습니다.</a:t>
            </a:r>
          </a:p>
        </p:txBody>
      </p:sp>
      <p:cxnSp>
        <p:nvCxnSpPr>
          <p:cNvPr id="617" name="Shape 617"/>
          <p:cNvCxnSpPr>
            <a:endCxn id="593" idx="3"/>
          </p:cNvCxnSpPr>
          <p:nvPr/>
        </p:nvCxnSpPr>
        <p:spPr>
          <a:xfrm flipH="1">
            <a:off x="2711607" y="1333574"/>
            <a:ext cx="1045200" cy="441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618" name="Shape 618"/>
          <p:cNvCxnSpPr>
            <a:endCxn id="594" idx="3"/>
          </p:cNvCxnSpPr>
          <p:nvPr/>
        </p:nvCxnSpPr>
        <p:spPr>
          <a:xfrm flipH="1">
            <a:off x="2816107" y="1821224"/>
            <a:ext cx="940500" cy="242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19" name="Shape 619"/>
          <p:cNvSpPr/>
          <p:nvPr/>
        </p:nvSpPr>
        <p:spPr>
          <a:xfrm>
            <a:off x="3685700" y="2846835"/>
            <a:ext cx="5069679" cy="567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점령자가 선택한 자원과 해당 자원의 누적 수치를 표시합니다.</a:t>
            </a:r>
            <a:b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점령자가 아닌 경우, 누적 수치만 확인 가능합니다.</a:t>
            </a:r>
          </a:p>
        </p:txBody>
      </p:sp>
      <p:sp>
        <p:nvSpPr>
          <p:cNvPr id="620" name="Shape 620"/>
          <p:cNvSpPr/>
          <p:nvPr/>
        </p:nvSpPr>
        <p:spPr>
          <a:xfrm>
            <a:off x="3685700" y="3592996"/>
            <a:ext cx="5069679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크라운 누적 수치를 표시합니다.</a:t>
            </a:r>
          </a:p>
        </p:txBody>
      </p:sp>
      <p:cxnSp>
        <p:nvCxnSpPr>
          <p:cNvPr id="621" name="Shape 621"/>
          <p:cNvCxnSpPr>
            <a:stCxn id="619" idx="1"/>
          </p:cNvCxnSpPr>
          <p:nvPr/>
        </p:nvCxnSpPr>
        <p:spPr>
          <a:xfrm flipH="1">
            <a:off x="1462700" y="3130567"/>
            <a:ext cx="2223000" cy="420899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622" name="Shape 622"/>
          <p:cNvCxnSpPr>
            <a:stCxn id="620" idx="1"/>
          </p:cNvCxnSpPr>
          <p:nvPr/>
        </p:nvCxnSpPr>
        <p:spPr>
          <a:xfrm flipH="1">
            <a:off x="3234200" y="3749770"/>
            <a:ext cx="451500" cy="123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23" name="Shape 623"/>
          <p:cNvSpPr/>
          <p:nvPr/>
        </p:nvSpPr>
        <p:spPr>
          <a:xfrm>
            <a:off x="3685700" y="5683062"/>
            <a:ext cx="5069679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스크롤을 통해, 화면을 모두 확인해볼 수 있습니다.</a:t>
            </a:r>
          </a:p>
        </p:txBody>
      </p:sp>
      <p:cxnSp>
        <p:nvCxnSpPr>
          <p:cNvPr id="624" name="Shape 624"/>
          <p:cNvCxnSpPr>
            <a:stCxn id="623" idx="1"/>
          </p:cNvCxnSpPr>
          <p:nvPr/>
        </p:nvCxnSpPr>
        <p:spPr>
          <a:xfrm rot="10800000">
            <a:off x="3348500" y="5199035"/>
            <a:ext cx="337200" cy="640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625" name="Shape 625"/>
          <p:cNvSpPr/>
          <p:nvPr/>
        </p:nvSpPr>
        <p:spPr>
          <a:xfrm>
            <a:off x="8944603" y="1187729"/>
            <a:ext cx="2275420" cy="1511871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Shape 626"/>
          <p:cNvSpPr/>
          <p:nvPr/>
        </p:nvSpPr>
        <p:spPr>
          <a:xfrm>
            <a:off x="9041170" y="1589994"/>
            <a:ext cx="736629" cy="779673"/>
          </a:xfrm>
          <a:prstGeom prst="rect">
            <a:avLst/>
          </a:prstGeom>
          <a:blipFill rotWithShape="1">
            <a:blip r:embed="rId13">
              <a:alphaModFix/>
            </a:blip>
            <a:stretch>
              <a:fillRect b="0" l="0" r="0" t="0"/>
            </a:stretch>
          </a:blip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Shape 627"/>
          <p:cNvSpPr/>
          <p:nvPr/>
        </p:nvSpPr>
        <p:spPr>
          <a:xfrm>
            <a:off x="8927603" y="1192524"/>
            <a:ext cx="2324067" cy="271197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</a:t>
            </a:r>
          </a:p>
        </p:txBody>
      </p:sp>
      <p:sp>
        <p:nvSpPr>
          <p:cNvPr id="628" name="Shape 628"/>
          <p:cNvSpPr txBox="1"/>
          <p:nvPr/>
        </p:nvSpPr>
        <p:spPr>
          <a:xfrm>
            <a:off x="9003250" y="2326663"/>
            <a:ext cx="80350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6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점령자</a:t>
            </a:r>
          </a:p>
        </p:txBody>
      </p:sp>
      <p:sp>
        <p:nvSpPr>
          <p:cNvPr id="629" name="Shape 629"/>
          <p:cNvSpPr txBox="1"/>
          <p:nvPr/>
        </p:nvSpPr>
        <p:spPr>
          <a:xfrm>
            <a:off x="10086054" y="1736513"/>
            <a:ext cx="742511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 없음</a:t>
            </a:r>
          </a:p>
        </p:txBody>
      </p:sp>
      <p:sp>
        <p:nvSpPr>
          <p:cNvPr id="630" name="Shape 630"/>
          <p:cNvSpPr txBox="1"/>
          <p:nvPr/>
        </p:nvSpPr>
        <p:spPr>
          <a:xfrm>
            <a:off x="10209996" y="1997802"/>
            <a:ext cx="453970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없음</a:t>
            </a:r>
          </a:p>
        </p:txBody>
      </p:sp>
      <p:sp>
        <p:nvSpPr>
          <p:cNvPr id="631" name="Shape 631"/>
          <p:cNvSpPr/>
          <p:nvPr/>
        </p:nvSpPr>
        <p:spPr>
          <a:xfrm>
            <a:off x="8927603" y="848804"/>
            <a:ext cx="2583180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점령자가 없는 경우의 UI</a:t>
            </a:r>
          </a:p>
        </p:txBody>
      </p:sp>
      <p:sp>
        <p:nvSpPr>
          <p:cNvPr id="632" name="Shape 632"/>
          <p:cNvSpPr/>
          <p:nvPr/>
        </p:nvSpPr>
        <p:spPr>
          <a:xfrm>
            <a:off x="545145" y="4410651"/>
            <a:ext cx="1183982" cy="209119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하사하기</a:t>
            </a:r>
          </a:p>
        </p:txBody>
      </p:sp>
      <p:sp>
        <p:nvSpPr>
          <p:cNvPr id="633" name="Shape 633"/>
          <p:cNvSpPr/>
          <p:nvPr/>
        </p:nvSpPr>
        <p:spPr>
          <a:xfrm>
            <a:off x="2159418" y="4410651"/>
            <a:ext cx="1183982" cy="209119"/>
          </a:xfrm>
          <a:prstGeom prst="rect">
            <a:avLst/>
          </a:prstGeom>
          <a:solidFill>
            <a:schemeClr val="accent6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하사하기</a:t>
            </a:r>
          </a:p>
        </p:txBody>
      </p:sp>
      <p:sp>
        <p:nvSpPr>
          <p:cNvPr id="634" name="Shape 634"/>
          <p:cNvSpPr/>
          <p:nvPr/>
        </p:nvSpPr>
        <p:spPr>
          <a:xfrm>
            <a:off x="3675337" y="4389451"/>
            <a:ext cx="5872522" cy="567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하사하기 버튼을 통해, 자원과 크라운을 자신 또는 연맹원에게 보낼 수 있습니다.</a:t>
            </a:r>
            <a:b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점령자가 아닌 유저는 하사하기 버튼이 보이지 않습니다.</a:t>
            </a:r>
          </a:p>
        </p:txBody>
      </p:sp>
      <p:sp>
        <p:nvSpPr>
          <p:cNvPr id="635" name="Shape 635"/>
          <p:cNvSpPr/>
          <p:nvPr/>
        </p:nvSpPr>
        <p:spPr>
          <a:xfrm>
            <a:off x="3139530" y="4677148"/>
            <a:ext cx="278548" cy="1043939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Shape 636"/>
          <p:cNvSpPr/>
          <p:nvPr/>
        </p:nvSpPr>
        <p:spPr>
          <a:xfrm>
            <a:off x="3688942" y="6108108"/>
            <a:ext cx="5069679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정보 UI로 진입합니다.</a:t>
            </a:r>
          </a:p>
        </p:txBody>
      </p:sp>
      <p:cxnSp>
        <p:nvCxnSpPr>
          <p:cNvPr id="637" name="Shape 637"/>
          <p:cNvCxnSpPr>
            <a:stCxn id="636" idx="1"/>
            <a:endCxn id="585" idx="3"/>
          </p:cNvCxnSpPr>
          <p:nvPr/>
        </p:nvCxnSpPr>
        <p:spPr>
          <a:xfrm rot="10800000">
            <a:off x="3457342" y="6146982"/>
            <a:ext cx="231600" cy="117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336539" y="379836"/>
            <a:ext cx="2456122" cy="461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V1.0 – 2016.03.14 초안작성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V1.1 – 2016.07.13 고도화 - Chris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Shape 642"/>
          <p:cNvSpPr/>
          <p:nvPr/>
        </p:nvSpPr>
        <p:spPr>
          <a:xfrm>
            <a:off x="215538" y="142595"/>
            <a:ext cx="37946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창고 – 자원지 등장 확률 조정</a:t>
            </a:r>
          </a:p>
        </p:txBody>
      </p:sp>
      <p:cxnSp>
        <p:nvCxnSpPr>
          <p:cNvPr id="643" name="Shape 643"/>
          <p:cNvCxnSpPr/>
          <p:nvPr/>
        </p:nvCxnSpPr>
        <p:spPr>
          <a:xfrm>
            <a:off x="251492" y="521256"/>
            <a:ext cx="3758674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644" name="Shape 644"/>
          <p:cNvGrpSpPr/>
          <p:nvPr/>
        </p:nvGrpSpPr>
        <p:grpSpPr>
          <a:xfrm>
            <a:off x="352195" y="748589"/>
            <a:ext cx="3285714" cy="5688815"/>
            <a:chOff x="352195" y="748589"/>
            <a:chExt cx="3285714" cy="5688815"/>
          </a:xfrm>
        </p:grpSpPr>
        <p:pic>
          <p:nvPicPr>
            <p:cNvPr id="645" name="Shape 6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60594" y="748589"/>
              <a:ext cx="3189069" cy="56888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6" name="Shape 646"/>
            <p:cNvSpPr/>
            <p:nvPr/>
          </p:nvSpPr>
          <p:spPr>
            <a:xfrm>
              <a:off x="360594" y="748589"/>
              <a:ext cx="3165195" cy="5688815"/>
            </a:xfrm>
            <a:prstGeom prst="rect">
              <a:avLst/>
            </a:prstGeom>
            <a:solidFill>
              <a:schemeClr val="dk1">
                <a:alpha val="21960"/>
              </a:schemeClr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Shape 647"/>
            <p:cNvSpPr/>
            <p:nvPr/>
          </p:nvSpPr>
          <p:spPr>
            <a:xfrm>
              <a:off x="1305020" y="6036817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sp>
          <p:nvSpPr>
            <p:cNvPr id="648" name="Shape 648"/>
            <p:cNvSpPr/>
            <p:nvPr/>
          </p:nvSpPr>
          <p:spPr>
            <a:xfrm>
              <a:off x="1268638" y="6027228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grpSp>
          <p:nvGrpSpPr>
            <p:cNvPr id="649" name="Shape 649"/>
            <p:cNvGrpSpPr/>
            <p:nvPr/>
          </p:nvGrpSpPr>
          <p:grpSpPr>
            <a:xfrm>
              <a:off x="352195" y="748589"/>
              <a:ext cx="3285714" cy="378029"/>
              <a:chOff x="3103888" y="1095866"/>
              <a:chExt cx="3285714" cy="378029"/>
            </a:xfrm>
          </p:grpSpPr>
          <p:grpSp>
            <p:nvGrpSpPr>
              <p:cNvPr id="650" name="Shape 650"/>
              <p:cNvGrpSpPr/>
              <p:nvPr/>
            </p:nvGrpSpPr>
            <p:grpSpPr>
              <a:xfrm>
                <a:off x="3103888" y="1095866"/>
                <a:ext cx="3285714" cy="377323"/>
                <a:chOff x="3103888" y="1095866"/>
                <a:chExt cx="3285714" cy="377323"/>
              </a:xfrm>
            </p:grpSpPr>
            <p:sp>
              <p:nvSpPr>
                <p:cNvPr id="651" name="Shape 651"/>
                <p:cNvSpPr/>
                <p:nvPr/>
              </p:nvSpPr>
              <p:spPr>
                <a:xfrm>
                  <a:off x="3505373" y="1125408"/>
                  <a:ext cx="2766879" cy="289995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652" name="Shape 652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5050601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653" name="Shape 653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3523132" y="1173698"/>
                  <a:ext cx="201838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654" name="Shape 654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0" l="0" r="0" t="0"/>
                <a:stretch/>
              </p:blipFill>
              <p:spPr>
                <a:xfrm>
                  <a:off x="4531207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655" name="Shape 655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4041780" y="1173698"/>
                  <a:ext cx="172617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656" name="Shape 656"/>
                <p:cNvSpPr/>
                <p:nvPr/>
              </p:nvSpPr>
              <p:spPr>
                <a:xfrm>
                  <a:off x="3647573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657" name="Shape 657"/>
                <p:cNvSpPr/>
                <p:nvPr/>
              </p:nvSpPr>
              <p:spPr>
                <a:xfrm>
                  <a:off x="4137001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658" name="Shape 658"/>
                <p:cNvSpPr/>
                <p:nvPr/>
              </p:nvSpPr>
              <p:spPr>
                <a:xfrm>
                  <a:off x="4656394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659" name="Shape 659"/>
                <p:cNvSpPr/>
                <p:nvPr/>
              </p:nvSpPr>
              <p:spPr>
                <a:xfrm>
                  <a:off x="5175787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cxnSp>
              <p:nvCxnSpPr>
                <p:cNvPr id="660" name="Shape 660"/>
                <p:cNvCxnSpPr/>
                <p:nvPr/>
              </p:nvCxnSpPr>
              <p:spPr>
                <a:xfrm>
                  <a:off x="3535582" y="1405675"/>
                  <a:ext cx="2712060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chemeClr val="accent1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</p:cxnSp>
            <p:sp>
              <p:nvSpPr>
                <p:cNvPr id="661" name="Shape 661"/>
                <p:cNvSpPr/>
                <p:nvPr/>
              </p:nvSpPr>
              <p:spPr>
                <a:xfrm>
                  <a:off x="5695182" y="1156780"/>
                  <a:ext cx="694421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999,999,999</a:t>
                  </a:r>
                </a:p>
              </p:txBody>
            </p:sp>
            <p:sp>
              <p:nvSpPr>
                <p:cNvPr id="662" name="Shape 662"/>
                <p:cNvSpPr/>
                <p:nvPr/>
              </p:nvSpPr>
              <p:spPr>
                <a:xfrm>
                  <a:off x="3103888" y="1095866"/>
                  <a:ext cx="432642" cy="377323"/>
                </a:xfrm>
                <a:prstGeom prst="rect">
                  <a:avLst/>
                </a:prstGeom>
                <a:solidFill>
                  <a:schemeClr val="accent1">
                    <a:alpha val="25882"/>
                  </a:schemeClr>
                </a:solidFill>
                <a:ln cap="flat" cmpd="sng" w="12700">
                  <a:solidFill>
                    <a:srgbClr val="42719B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663" name="Shape 663"/>
                <p:cNvPicPr preferRelativeResize="0"/>
                <p:nvPr/>
              </p:nvPicPr>
              <p:blipFill rotWithShape="1">
                <a:blip r:embed="rId8">
                  <a:alphaModFix/>
                </a:blip>
                <a:srcRect b="0" l="0" r="0" t="0"/>
                <a:stretch/>
              </p:blipFill>
              <p:spPr>
                <a:xfrm>
                  <a:off x="5569994" y="1143558"/>
                  <a:ext cx="194888" cy="18628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664" name="Shape 664"/>
              <p:cNvPicPr preferRelativeResize="0"/>
              <p:nvPr/>
            </p:nvPicPr>
            <p:blipFill rotWithShape="1">
              <a:blip r:embed="rId9">
                <a:alphaModFix/>
              </a:blip>
              <a:srcRect b="23857" l="0" r="-2978" t="0"/>
              <a:stretch/>
            </p:blipFill>
            <p:spPr>
              <a:xfrm>
                <a:off x="3133510" y="1100357"/>
                <a:ext cx="373395" cy="3735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65" name="Shape 665"/>
            <p:cNvSpPr/>
            <p:nvPr/>
          </p:nvSpPr>
          <p:spPr>
            <a:xfrm>
              <a:off x="359315" y="748589"/>
              <a:ext cx="3185201" cy="5688815"/>
            </a:xfrm>
            <a:prstGeom prst="rect">
              <a:avLst/>
            </a:prstGeom>
            <a:solidFill>
              <a:schemeClr val="dk1">
                <a:alpha val="61960"/>
              </a:schemeClr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6" name="Shape 666"/>
          <p:cNvSpPr/>
          <p:nvPr/>
        </p:nvSpPr>
        <p:spPr>
          <a:xfrm>
            <a:off x="349553" y="2699889"/>
            <a:ext cx="3187280" cy="3115486"/>
          </a:xfrm>
          <a:prstGeom prst="roundRect">
            <a:avLst>
              <a:gd fmla="val 1689" name="adj"/>
            </a:avLst>
          </a:prstGeom>
          <a:solidFill>
            <a:srgbClr val="9B9B9B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Shape 667"/>
          <p:cNvSpPr/>
          <p:nvPr/>
        </p:nvSpPr>
        <p:spPr>
          <a:xfrm>
            <a:off x="352195" y="745350"/>
            <a:ext cx="3192321" cy="345964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창고</a:t>
            </a:r>
          </a:p>
        </p:txBody>
      </p:sp>
      <p:sp>
        <p:nvSpPr>
          <p:cNvPr id="668" name="Shape 668"/>
          <p:cNvSpPr/>
          <p:nvPr/>
        </p:nvSpPr>
        <p:spPr>
          <a:xfrm>
            <a:off x="408028" y="5953044"/>
            <a:ext cx="522334" cy="38170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Shape 669"/>
          <p:cNvSpPr/>
          <p:nvPr/>
        </p:nvSpPr>
        <p:spPr>
          <a:xfrm rot="10800000">
            <a:off x="485949" y="6038959"/>
            <a:ext cx="336929" cy="2053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Shape 670"/>
          <p:cNvSpPr/>
          <p:nvPr/>
        </p:nvSpPr>
        <p:spPr>
          <a:xfrm>
            <a:off x="2337649" y="5937067"/>
            <a:ext cx="1119674" cy="419878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Shape 671"/>
          <p:cNvSpPr/>
          <p:nvPr/>
        </p:nvSpPr>
        <p:spPr>
          <a:xfrm>
            <a:off x="2488383" y="6011851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상태 보기</a:t>
            </a:r>
          </a:p>
        </p:txBody>
      </p:sp>
      <p:sp>
        <p:nvSpPr>
          <p:cNvPr id="672" name="Shape 672"/>
          <p:cNvSpPr/>
          <p:nvPr/>
        </p:nvSpPr>
        <p:spPr>
          <a:xfrm>
            <a:off x="349553" y="1090050"/>
            <a:ext cx="3187280" cy="1598501"/>
          </a:xfrm>
          <a:prstGeom prst="roundRect">
            <a:avLst>
              <a:gd fmla="val 0" name="adj"/>
            </a:avLst>
          </a:prstGeom>
          <a:blipFill rotWithShape="1">
            <a:blip r:embed="rId10">
              <a:alphaModFix/>
            </a:blip>
            <a:stretch>
              <a:fillRect b="0" l="0" r="0" t="0"/>
            </a:stretch>
          </a:blip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Shape 673"/>
          <p:cNvSpPr/>
          <p:nvPr/>
        </p:nvSpPr>
        <p:spPr>
          <a:xfrm>
            <a:off x="716779" y="1133161"/>
            <a:ext cx="2275420" cy="1511871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Shape 674"/>
          <p:cNvSpPr/>
          <p:nvPr/>
        </p:nvSpPr>
        <p:spPr>
          <a:xfrm>
            <a:off x="813347" y="1535425"/>
            <a:ext cx="736629" cy="779673"/>
          </a:xfrm>
          <a:prstGeom prst="rect">
            <a:avLst/>
          </a:prstGeom>
          <a:blipFill rotWithShape="1">
            <a:blip r:embed="rId11">
              <a:alphaModFix/>
            </a:blip>
            <a:stretch>
              <a:fillRect b="0" l="0" r="0" t="0"/>
            </a:stretch>
          </a:blip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Shape 675"/>
          <p:cNvSpPr/>
          <p:nvPr/>
        </p:nvSpPr>
        <p:spPr>
          <a:xfrm>
            <a:off x="699779" y="1137954"/>
            <a:ext cx="2324067" cy="271197"/>
          </a:xfrm>
          <a:prstGeom prst="roundRect">
            <a:avLst>
              <a:gd fmla="val 7223" name="adj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 scaled="0"/>
          </a:gra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 시</a:t>
            </a:r>
          </a:p>
        </p:txBody>
      </p:sp>
      <p:sp>
        <p:nvSpPr>
          <p:cNvPr id="676" name="Shape 676"/>
          <p:cNvSpPr txBox="1"/>
          <p:nvPr/>
        </p:nvSpPr>
        <p:spPr>
          <a:xfrm>
            <a:off x="733435" y="2280258"/>
            <a:ext cx="80350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6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점령자</a:t>
            </a:r>
          </a:p>
        </p:txBody>
      </p:sp>
      <p:sp>
        <p:nvSpPr>
          <p:cNvPr id="677" name="Shape 677"/>
          <p:cNvSpPr txBox="1"/>
          <p:nvPr/>
        </p:nvSpPr>
        <p:spPr>
          <a:xfrm>
            <a:off x="1667732" y="1651464"/>
            <a:ext cx="1043875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 이름 영역</a:t>
            </a:r>
          </a:p>
        </p:txBody>
      </p:sp>
      <p:sp>
        <p:nvSpPr>
          <p:cNvPr id="678" name="Shape 678"/>
          <p:cNvSpPr txBox="1"/>
          <p:nvPr/>
        </p:nvSpPr>
        <p:spPr>
          <a:xfrm>
            <a:off x="1592695" y="1936666"/>
            <a:ext cx="1223412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영주 닉네임 영역</a:t>
            </a:r>
          </a:p>
        </p:txBody>
      </p:sp>
      <p:sp>
        <p:nvSpPr>
          <p:cNvPr id="679" name="Shape 679"/>
          <p:cNvSpPr/>
          <p:nvPr/>
        </p:nvSpPr>
        <p:spPr>
          <a:xfrm>
            <a:off x="420806" y="2763766"/>
            <a:ext cx="3084378" cy="2341633"/>
          </a:xfrm>
          <a:prstGeom prst="roundRect">
            <a:avLst>
              <a:gd fmla="val 2563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Shape 680"/>
          <p:cNvSpPr/>
          <p:nvPr/>
        </p:nvSpPr>
        <p:spPr>
          <a:xfrm>
            <a:off x="502691" y="2821968"/>
            <a:ext cx="2930949" cy="247039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도시 인근 자원지 </a:t>
            </a:r>
          </a:p>
        </p:txBody>
      </p:sp>
      <p:sp>
        <p:nvSpPr>
          <p:cNvPr id="681" name="Shape 681"/>
          <p:cNvSpPr/>
          <p:nvPr/>
        </p:nvSpPr>
        <p:spPr>
          <a:xfrm>
            <a:off x="1292884" y="4639076"/>
            <a:ext cx="1245788" cy="341329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확인</a:t>
            </a:r>
          </a:p>
        </p:txBody>
      </p:sp>
      <p:grpSp>
        <p:nvGrpSpPr>
          <p:cNvPr id="682" name="Shape 682"/>
          <p:cNvGrpSpPr/>
          <p:nvPr/>
        </p:nvGrpSpPr>
        <p:grpSpPr>
          <a:xfrm>
            <a:off x="514089" y="3383669"/>
            <a:ext cx="2915677" cy="782495"/>
            <a:chOff x="2922685" y="2680281"/>
            <a:chExt cx="2915677" cy="782495"/>
          </a:xfrm>
        </p:grpSpPr>
        <p:sp>
          <p:nvSpPr>
            <p:cNvPr id="683" name="Shape 683"/>
            <p:cNvSpPr/>
            <p:nvPr/>
          </p:nvSpPr>
          <p:spPr>
            <a:xfrm>
              <a:off x="2922685" y="2680281"/>
              <a:ext cx="655194" cy="608654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Shape 684"/>
            <p:cNvSpPr/>
            <p:nvPr/>
          </p:nvSpPr>
          <p:spPr>
            <a:xfrm>
              <a:off x="2922685" y="3287151"/>
              <a:ext cx="655194" cy="175625"/>
            </a:xfrm>
            <a:prstGeom prst="rect">
              <a:avLst/>
            </a:prstGeom>
            <a:solidFill>
              <a:srgbClr val="323F4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식량</a:t>
              </a:r>
            </a:p>
          </p:txBody>
        </p:sp>
        <p:sp>
          <p:nvSpPr>
            <p:cNvPr id="685" name="Shape 685"/>
            <p:cNvSpPr/>
            <p:nvPr/>
          </p:nvSpPr>
          <p:spPr>
            <a:xfrm>
              <a:off x="3676180" y="2680281"/>
              <a:ext cx="655194" cy="608654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Shape 686"/>
            <p:cNvSpPr/>
            <p:nvPr/>
          </p:nvSpPr>
          <p:spPr>
            <a:xfrm>
              <a:off x="3676180" y="3287151"/>
              <a:ext cx="655194" cy="175625"/>
            </a:xfrm>
            <a:prstGeom prst="rect">
              <a:avLst/>
            </a:prstGeom>
            <a:solidFill>
              <a:srgbClr val="323F4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목재</a:t>
              </a:r>
            </a:p>
          </p:txBody>
        </p:sp>
        <p:sp>
          <p:nvSpPr>
            <p:cNvPr id="687" name="Shape 687"/>
            <p:cNvSpPr/>
            <p:nvPr/>
          </p:nvSpPr>
          <p:spPr>
            <a:xfrm>
              <a:off x="4429673" y="2680281"/>
              <a:ext cx="655194" cy="608654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Shape 688"/>
            <p:cNvSpPr/>
            <p:nvPr/>
          </p:nvSpPr>
          <p:spPr>
            <a:xfrm>
              <a:off x="4429673" y="3287151"/>
              <a:ext cx="655194" cy="175625"/>
            </a:xfrm>
            <a:prstGeom prst="rect">
              <a:avLst/>
            </a:prstGeom>
            <a:solidFill>
              <a:srgbClr val="323F4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석재</a:t>
              </a:r>
            </a:p>
          </p:txBody>
        </p:sp>
        <p:sp>
          <p:nvSpPr>
            <p:cNvPr id="689" name="Shape 689"/>
            <p:cNvSpPr/>
            <p:nvPr/>
          </p:nvSpPr>
          <p:spPr>
            <a:xfrm>
              <a:off x="5183167" y="2680281"/>
              <a:ext cx="655194" cy="608654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Shape 690"/>
            <p:cNvSpPr/>
            <p:nvPr/>
          </p:nvSpPr>
          <p:spPr>
            <a:xfrm>
              <a:off x="5183167" y="3287151"/>
              <a:ext cx="655194" cy="175625"/>
            </a:xfrm>
            <a:prstGeom prst="rect">
              <a:avLst/>
            </a:prstGeom>
            <a:solidFill>
              <a:srgbClr val="323F4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철광</a:t>
              </a:r>
            </a:p>
          </p:txBody>
        </p:sp>
        <p:pic>
          <p:nvPicPr>
            <p:cNvPr id="691" name="Shape 69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281021" y="2810315"/>
              <a:ext cx="454708" cy="3730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2" name="Shape 69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773494" y="2812782"/>
              <a:ext cx="453039" cy="3730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3" name="Shape 69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522792" y="2789419"/>
              <a:ext cx="454708" cy="3730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4" name="Shape 694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3064343" y="2791610"/>
              <a:ext cx="387447" cy="37309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95" name="Shape 695"/>
          <p:cNvSpPr txBox="1"/>
          <p:nvPr/>
        </p:nvSpPr>
        <p:spPr>
          <a:xfrm>
            <a:off x="417906" y="4219698"/>
            <a:ext cx="31026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선택한 자원의 도시 인근에서 생성율이 증가합니다.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매일 00시에 다시 선택 할 수 있습니다(서버시간 기준)</a:t>
            </a:r>
          </a:p>
        </p:txBody>
      </p:sp>
      <p:sp>
        <p:nvSpPr>
          <p:cNvPr id="696" name="Shape 696"/>
          <p:cNvSpPr txBox="1"/>
          <p:nvPr/>
        </p:nvSpPr>
        <p:spPr>
          <a:xfrm>
            <a:off x="707191" y="3059618"/>
            <a:ext cx="2560316" cy="2539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더 많이 생성할 자원지를 선택해주세요.</a:t>
            </a:r>
          </a:p>
        </p:txBody>
      </p:sp>
      <p:sp>
        <p:nvSpPr>
          <p:cNvPr id="697" name="Shape 697"/>
          <p:cNvSpPr/>
          <p:nvPr/>
        </p:nvSpPr>
        <p:spPr>
          <a:xfrm>
            <a:off x="504802" y="3366035"/>
            <a:ext cx="655194" cy="804467"/>
          </a:xfrm>
          <a:prstGeom prst="round2SameRect">
            <a:avLst>
              <a:gd fmla="val 16667" name="adj1"/>
              <a:gd fmla="val 0" name="adj2"/>
            </a:avLst>
          </a:prstGeom>
          <a:noFill/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Shape 698"/>
          <p:cNvSpPr/>
          <p:nvPr/>
        </p:nvSpPr>
        <p:spPr>
          <a:xfrm>
            <a:off x="3685700" y="1125912"/>
            <a:ext cx="4284818" cy="346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창고에서 스크롤하여 볼 수 있는 화면입니다.</a:t>
            </a:r>
          </a:p>
        </p:txBody>
      </p:sp>
      <p:sp>
        <p:nvSpPr>
          <p:cNvPr id="699" name="Shape 699"/>
          <p:cNvSpPr/>
          <p:nvPr/>
        </p:nvSpPr>
        <p:spPr>
          <a:xfrm>
            <a:off x="3685698" y="3398021"/>
            <a:ext cx="4284818" cy="8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선택한 자원은 테두리에 표시해줍니다.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확인 버튼을 누르면, 선택한 자원의 등장 확률이 조정됩니다.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확인 버튼을 누르지 못하는 경우, 버튼을 비활성화합니다.</a:t>
            </a:r>
          </a:p>
        </p:txBody>
      </p:sp>
      <p:sp>
        <p:nvSpPr>
          <p:cNvPr id="700" name="Shape 700"/>
          <p:cNvSpPr/>
          <p:nvPr/>
        </p:nvSpPr>
        <p:spPr>
          <a:xfrm>
            <a:off x="6447596" y="4219698"/>
            <a:ext cx="1245788" cy="341329"/>
          </a:xfrm>
          <a:prstGeom prst="rect">
            <a:avLst/>
          </a:prstGeom>
          <a:solidFill>
            <a:schemeClr val="accent3"/>
          </a:solidFill>
          <a:ln cap="flat" cmpd="sng" w="12700">
            <a:solidFill>
              <a:srgbClr val="787878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확인</a:t>
            </a:r>
          </a:p>
        </p:txBody>
      </p:sp>
      <p:sp>
        <p:nvSpPr>
          <p:cNvPr id="701" name="Shape 701"/>
          <p:cNvSpPr/>
          <p:nvPr/>
        </p:nvSpPr>
        <p:spPr>
          <a:xfrm>
            <a:off x="3139530" y="4677148"/>
            <a:ext cx="278548" cy="1043939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Shape 706"/>
          <p:cNvSpPr/>
          <p:nvPr/>
        </p:nvSpPr>
        <p:spPr>
          <a:xfrm>
            <a:off x="215538" y="142595"/>
            <a:ext cx="389401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창고 – 도시 창고( 상제 정보 )</a:t>
            </a:r>
          </a:p>
        </p:txBody>
      </p:sp>
      <p:cxnSp>
        <p:nvCxnSpPr>
          <p:cNvPr id="707" name="Shape 707"/>
          <p:cNvCxnSpPr/>
          <p:nvPr/>
        </p:nvCxnSpPr>
        <p:spPr>
          <a:xfrm>
            <a:off x="251492" y="521256"/>
            <a:ext cx="385806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708" name="Shape 708"/>
          <p:cNvGrpSpPr/>
          <p:nvPr/>
        </p:nvGrpSpPr>
        <p:grpSpPr>
          <a:xfrm>
            <a:off x="349553" y="745350"/>
            <a:ext cx="3288357" cy="5692053"/>
            <a:chOff x="349553" y="745350"/>
            <a:chExt cx="3288357" cy="5692053"/>
          </a:xfrm>
        </p:grpSpPr>
        <p:grpSp>
          <p:nvGrpSpPr>
            <p:cNvPr id="709" name="Shape 709"/>
            <p:cNvGrpSpPr/>
            <p:nvPr/>
          </p:nvGrpSpPr>
          <p:grpSpPr>
            <a:xfrm>
              <a:off x="352195" y="748589"/>
              <a:ext cx="3285714" cy="5688815"/>
              <a:chOff x="352195" y="748589"/>
              <a:chExt cx="3285714" cy="5688815"/>
            </a:xfrm>
          </p:grpSpPr>
          <p:pic>
            <p:nvPicPr>
              <p:cNvPr id="710" name="Shape 71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360594" y="748589"/>
                <a:ext cx="3189069" cy="568881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11" name="Shape 711"/>
              <p:cNvSpPr/>
              <p:nvPr/>
            </p:nvSpPr>
            <p:spPr>
              <a:xfrm>
                <a:off x="360594" y="748589"/>
                <a:ext cx="3165195" cy="5688815"/>
              </a:xfrm>
              <a:prstGeom prst="rect">
                <a:avLst/>
              </a:prstGeom>
              <a:solidFill>
                <a:schemeClr val="dk1">
                  <a:alpha val="21960"/>
                </a:schemeClr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Shape 712"/>
              <p:cNvSpPr/>
              <p:nvPr/>
            </p:nvSpPr>
            <p:spPr>
              <a:xfrm>
                <a:off x="1305020" y="6036817"/>
                <a:ext cx="854721" cy="276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2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상세 정보</a:t>
                </a:r>
              </a:p>
            </p:txBody>
          </p:sp>
          <p:sp>
            <p:nvSpPr>
              <p:cNvPr id="713" name="Shape 713"/>
              <p:cNvSpPr/>
              <p:nvPr/>
            </p:nvSpPr>
            <p:spPr>
              <a:xfrm>
                <a:off x="1268638" y="6027228"/>
                <a:ext cx="854721" cy="27699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12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상세 정보</a:t>
                </a:r>
              </a:p>
            </p:txBody>
          </p:sp>
          <p:grpSp>
            <p:nvGrpSpPr>
              <p:cNvPr id="714" name="Shape 714"/>
              <p:cNvGrpSpPr/>
              <p:nvPr/>
            </p:nvGrpSpPr>
            <p:grpSpPr>
              <a:xfrm>
                <a:off x="352195" y="748589"/>
                <a:ext cx="3285714" cy="378029"/>
                <a:chOff x="3103888" y="1095866"/>
                <a:chExt cx="3285714" cy="378029"/>
              </a:xfrm>
            </p:grpSpPr>
            <p:grpSp>
              <p:nvGrpSpPr>
                <p:cNvPr id="715" name="Shape 715"/>
                <p:cNvGrpSpPr/>
                <p:nvPr/>
              </p:nvGrpSpPr>
              <p:grpSpPr>
                <a:xfrm>
                  <a:off x="3103888" y="1095866"/>
                  <a:ext cx="3285714" cy="377323"/>
                  <a:chOff x="3103888" y="1095866"/>
                  <a:chExt cx="3285714" cy="377323"/>
                </a:xfrm>
              </p:grpSpPr>
              <p:sp>
                <p:nvSpPr>
                  <p:cNvPr id="716" name="Shape 716"/>
                  <p:cNvSpPr/>
                  <p:nvPr/>
                </p:nvSpPr>
                <p:spPr>
                  <a:xfrm>
                    <a:off x="3505373" y="1125408"/>
                    <a:ext cx="2766879" cy="289995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rIns="91425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buNone/>
                    </a:pPr>
                    <a:r>
                      <a:t/>
                    </a:r>
                    <a:endParaRPr sz="8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pic>
                <p:nvPicPr>
                  <p:cNvPr id="717" name="Shape 717"/>
                  <p:cNvPicPr preferRelativeResize="0"/>
                  <p:nvPr/>
                </p:nvPicPr>
                <p:blipFill rotWithShape="1">
                  <a:blip r:embed="rId4">
                    <a:alphaModFix/>
                  </a:blip>
                  <a:srcRect b="0" l="0" r="0" t="0"/>
                  <a:stretch/>
                </p:blipFill>
                <p:spPr>
                  <a:xfrm>
                    <a:off x="5050601" y="1173698"/>
                    <a:ext cx="202583" cy="16622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718" name="Shape 718"/>
                  <p:cNvPicPr preferRelativeResize="0"/>
                  <p:nvPr/>
                </p:nvPicPr>
                <p:blipFill rotWithShape="1">
                  <a:blip r:embed="rId5">
                    <a:alphaModFix/>
                  </a:blip>
                  <a:srcRect b="0" l="0" r="0" t="0"/>
                  <a:stretch/>
                </p:blipFill>
                <p:spPr>
                  <a:xfrm>
                    <a:off x="3523132" y="1173698"/>
                    <a:ext cx="201838" cy="16622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719" name="Shape 719"/>
                  <p:cNvPicPr preferRelativeResize="0"/>
                  <p:nvPr/>
                </p:nvPicPr>
                <p:blipFill rotWithShape="1">
                  <a:blip r:embed="rId6">
                    <a:alphaModFix/>
                  </a:blip>
                  <a:srcRect b="0" l="0" r="0" t="0"/>
                  <a:stretch/>
                </p:blipFill>
                <p:spPr>
                  <a:xfrm>
                    <a:off x="4531207" y="1173698"/>
                    <a:ext cx="202583" cy="16622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pic>
                <p:nvPicPr>
                  <p:cNvPr id="720" name="Shape 720"/>
                  <p:cNvPicPr preferRelativeResize="0"/>
                  <p:nvPr/>
                </p:nvPicPr>
                <p:blipFill rotWithShape="1">
                  <a:blip r:embed="rId7">
                    <a:alphaModFix/>
                  </a:blip>
                  <a:srcRect b="0" l="0" r="0" t="0"/>
                  <a:stretch/>
                </p:blipFill>
                <p:spPr>
                  <a:xfrm>
                    <a:off x="4041780" y="1173698"/>
                    <a:ext cx="172617" cy="16622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721" name="Shape 721"/>
                  <p:cNvSpPr/>
                  <p:nvPr/>
                </p:nvSpPr>
                <p:spPr>
                  <a:xfrm>
                    <a:off x="3647573" y="1156780"/>
                    <a:ext cx="471604" cy="2000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rIns="91425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buSzPct val="25000"/>
                      <a:buNone/>
                    </a:pPr>
                    <a:r>
                      <a:rPr b="1" lang="en-US" sz="700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100.1K</a:t>
                    </a:r>
                  </a:p>
                </p:txBody>
              </p:sp>
              <p:sp>
                <p:nvSpPr>
                  <p:cNvPr id="722" name="Shape 722"/>
                  <p:cNvSpPr/>
                  <p:nvPr/>
                </p:nvSpPr>
                <p:spPr>
                  <a:xfrm>
                    <a:off x="4137001" y="1156780"/>
                    <a:ext cx="471604" cy="2000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rIns="91425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buSzPct val="25000"/>
                      <a:buNone/>
                    </a:pPr>
                    <a:r>
                      <a:rPr b="1" lang="en-US" sz="700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100.1K</a:t>
                    </a:r>
                  </a:p>
                </p:txBody>
              </p:sp>
              <p:sp>
                <p:nvSpPr>
                  <p:cNvPr id="723" name="Shape 723"/>
                  <p:cNvSpPr/>
                  <p:nvPr/>
                </p:nvSpPr>
                <p:spPr>
                  <a:xfrm>
                    <a:off x="4656394" y="1156780"/>
                    <a:ext cx="471604" cy="2000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rIns="91425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buSzPct val="25000"/>
                      <a:buNone/>
                    </a:pPr>
                    <a:r>
                      <a:rPr b="1" lang="en-US" sz="700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100.1K</a:t>
                    </a:r>
                  </a:p>
                </p:txBody>
              </p:sp>
              <p:sp>
                <p:nvSpPr>
                  <p:cNvPr id="724" name="Shape 724"/>
                  <p:cNvSpPr/>
                  <p:nvPr/>
                </p:nvSpPr>
                <p:spPr>
                  <a:xfrm>
                    <a:off x="5175787" y="1156780"/>
                    <a:ext cx="471604" cy="2000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rIns="91425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buSzPct val="25000"/>
                      <a:buNone/>
                    </a:pPr>
                    <a:r>
                      <a:rPr b="1" lang="en-US" sz="700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100.1K</a:t>
                    </a:r>
                  </a:p>
                </p:txBody>
              </p:sp>
              <p:cxnSp>
                <p:nvCxnSpPr>
                  <p:cNvPr id="725" name="Shape 725"/>
                  <p:cNvCxnSpPr/>
                  <p:nvPr/>
                </p:nvCxnSpPr>
                <p:spPr>
                  <a:xfrm>
                    <a:off x="3535582" y="1405675"/>
                    <a:ext cx="2712060" cy="0"/>
                  </a:xfrm>
                  <a:prstGeom prst="straightConnector1">
                    <a:avLst/>
                  </a:prstGeom>
                  <a:noFill/>
                  <a:ln cap="flat" cmpd="sng" w="12700">
                    <a:solidFill>
                      <a:schemeClr val="accent1"/>
                    </a:solidFill>
                    <a:prstDash val="solid"/>
                    <a:miter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726" name="Shape 726"/>
                  <p:cNvSpPr/>
                  <p:nvPr/>
                </p:nvSpPr>
                <p:spPr>
                  <a:xfrm>
                    <a:off x="5695182" y="1156780"/>
                    <a:ext cx="694421" cy="2000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rIns="91425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buSzPct val="25000"/>
                      <a:buNone/>
                    </a:pPr>
                    <a:r>
                      <a:rPr b="1" lang="en-US" sz="700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999,999,999</a:t>
                    </a:r>
                  </a:p>
                </p:txBody>
              </p:sp>
              <p:sp>
                <p:nvSpPr>
                  <p:cNvPr id="727" name="Shape 727"/>
                  <p:cNvSpPr/>
                  <p:nvPr/>
                </p:nvSpPr>
                <p:spPr>
                  <a:xfrm>
                    <a:off x="3103888" y="1095866"/>
                    <a:ext cx="432642" cy="377323"/>
                  </a:xfrm>
                  <a:prstGeom prst="rect">
                    <a:avLst/>
                  </a:prstGeom>
                  <a:solidFill>
                    <a:schemeClr val="accent1">
                      <a:alpha val="25882"/>
                    </a:schemeClr>
                  </a:solidFill>
                  <a:ln cap="flat" cmpd="sng" w="12700">
                    <a:solidFill>
                      <a:srgbClr val="42719B"/>
                    </a:solidFill>
                    <a:prstDash val="solid"/>
                    <a:miter/>
                    <a:headEnd len="med" w="med" type="none"/>
                    <a:tailEnd len="med" w="med" type="none"/>
                  </a:ln>
                </p:spPr>
                <p:txBody>
                  <a:bodyPr anchorCtr="0" anchor="ctr" bIns="45700" lIns="91425" rIns="91425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buNone/>
                    </a:pPr>
                    <a:r>
                      <a:t/>
                    </a:r>
                    <a:endParaRPr sz="18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pic>
                <p:nvPicPr>
                  <p:cNvPr id="728" name="Shape 728"/>
                  <p:cNvPicPr preferRelativeResize="0"/>
                  <p:nvPr/>
                </p:nvPicPr>
                <p:blipFill rotWithShape="1">
                  <a:blip r:embed="rId8">
                    <a:alphaModFix/>
                  </a:blip>
                  <a:srcRect b="0" l="0" r="0" t="0"/>
                  <a:stretch/>
                </p:blipFill>
                <p:spPr>
                  <a:xfrm>
                    <a:off x="5569994" y="1143558"/>
                    <a:ext cx="194888" cy="18628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</p:grpSp>
            <p:pic>
              <p:nvPicPr>
                <p:cNvPr id="729" name="Shape 729"/>
                <p:cNvPicPr preferRelativeResize="0"/>
                <p:nvPr/>
              </p:nvPicPr>
              <p:blipFill rotWithShape="1">
                <a:blip r:embed="rId9">
                  <a:alphaModFix/>
                </a:blip>
                <a:srcRect b="23857" l="0" r="-2978" t="0"/>
                <a:stretch/>
              </p:blipFill>
              <p:spPr>
                <a:xfrm>
                  <a:off x="3133510" y="1100357"/>
                  <a:ext cx="373395" cy="37353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730" name="Shape 730"/>
              <p:cNvSpPr/>
              <p:nvPr/>
            </p:nvSpPr>
            <p:spPr>
              <a:xfrm>
                <a:off x="359315" y="748589"/>
                <a:ext cx="3185201" cy="5688815"/>
              </a:xfrm>
              <a:prstGeom prst="rect">
                <a:avLst/>
              </a:prstGeom>
              <a:solidFill>
                <a:schemeClr val="dk1">
                  <a:alpha val="61960"/>
                </a:schemeClr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31" name="Shape 731"/>
            <p:cNvSpPr/>
            <p:nvPr/>
          </p:nvSpPr>
          <p:spPr>
            <a:xfrm>
              <a:off x="349553" y="2699889"/>
              <a:ext cx="3187280" cy="3115486"/>
            </a:xfrm>
            <a:prstGeom prst="roundRect">
              <a:avLst>
                <a:gd fmla="val 1689" name="adj"/>
              </a:avLst>
            </a:prstGeom>
            <a:solidFill>
              <a:srgbClr val="9B9B9B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Shape 732"/>
            <p:cNvSpPr/>
            <p:nvPr/>
          </p:nvSpPr>
          <p:spPr>
            <a:xfrm>
              <a:off x="407086" y="2788633"/>
              <a:ext cx="3084378" cy="2950883"/>
            </a:xfrm>
            <a:prstGeom prst="roundRect">
              <a:avLst>
                <a:gd fmla="val 2563" name="adj"/>
              </a:avLst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Shape 733"/>
            <p:cNvSpPr/>
            <p:nvPr/>
          </p:nvSpPr>
          <p:spPr>
            <a:xfrm>
              <a:off x="352195" y="745350"/>
              <a:ext cx="3192321" cy="345964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도시 창고</a:t>
              </a:r>
            </a:p>
          </p:txBody>
        </p:sp>
        <p:sp>
          <p:nvSpPr>
            <p:cNvPr id="734" name="Shape 734"/>
            <p:cNvSpPr/>
            <p:nvPr/>
          </p:nvSpPr>
          <p:spPr>
            <a:xfrm>
              <a:off x="408028" y="5953044"/>
              <a:ext cx="522334" cy="381706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19050">
              <a:solidFill>
                <a:srgbClr val="FFF2CC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Shape 735"/>
            <p:cNvSpPr/>
            <p:nvPr/>
          </p:nvSpPr>
          <p:spPr>
            <a:xfrm rot="10800000">
              <a:off x="485949" y="6038959"/>
              <a:ext cx="336929" cy="20536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Shape 736"/>
            <p:cNvSpPr/>
            <p:nvPr/>
          </p:nvSpPr>
          <p:spPr>
            <a:xfrm>
              <a:off x="2337649" y="5937067"/>
              <a:ext cx="1119674" cy="419878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19050">
              <a:solidFill>
                <a:srgbClr val="FFF2CC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Shape 737"/>
            <p:cNvSpPr/>
            <p:nvPr/>
          </p:nvSpPr>
          <p:spPr>
            <a:xfrm>
              <a:off x="2488383" y="6011851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상태 보기</a:t>
              </a:r>
            </a:p>
          </p:txBody>
        </p:sp>
        <p:sp>
          <p:nvSpPr>
            <p:cNvPr id="738" name="Shape 738"/>
            <p:cNvSpPr/>
            <p:nvPr/>
          </p:nvSpPr>
          <p:spPr>
            <a:xfrm>
              <a:off x="349553" y="1090050"/>
              <a:ext cx="3187280" cy="1598501"/>
            </a:xfrm>
            <a:prstGeom prst="roundRect">
              <a:avLst>
                <a:gd fmla="val 0" name="adj"/>
              </a:avLst>
            </a:prstGeom>
            <a:blipFill rotWithShape="1">
              <a:blip r:embed="rId10">
                <a:alphaModFix/>
              </a:blip>
              <a:stretch>
                <a:fillRect b="0" l="0" r="0" t="0"/>
              </a:stretch>
            </a:blip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Shape 739"/>
            <p:cNvSpPr/>
            <p:nvPr/>
          </p:nvSpPr>
          <p:spPr>
            <a:xfrm>
              <a:off x="394579" y="5757483"/>
              <a:ext cx="3093992" cy="558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Shape 740"/>
            <p:cNvSpPr/>
            <p:nvPr/>
          </p:nvSpPr>
          <p:spPr>
            <a:xfrm>
              <a:off x="716779" y="1133161"/>
              <a:ext cx="2275420" cy="1511871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Shape 741"/>
            <p:cNvSpPr/>
            <p:nvPr/>
          </p:nvSpPr>
          <p:spPr>
            <a:xfrm>
              <a:off x="813347" y="1535425"/>
              <a:ext cx="736629" cy="779673"/>
            </a:xfrm>
            <a:prstGeom prst="rect">
              <a:avLst/>
            </a:prstGeom>
            <a:blipFill rotWithShape="1">
              <a:blip r:embed="rId11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Shape 742"/>
            <p:cNvSpPr/>
            <p:nvPr/>
          </p:nvSpPr>
          <p:spPr>
            <a:xfrm>
              <a:off x="699779" y="1137954"/>
              <a:ext cx="2324067" cy="271197"/>
            </a:xfrm>
            <a:prstGeom prst="roundRect">
              <a:avLst>
                <a:gd fmla="val 7223" name="adj"/>
              </a:avLst>
            </a:prstGeom>
            <a:gradFill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도 시</a:t>
              </a:r>
            </a:p>
          </p:txBody>
        </p:sp>
        <p:sp>
          <p:nvSpPr>
            <p:cNvPr id="743" name="Shape 743"/>
            <p:cNvSpPr txBox="1"/>
            <p:nvPr/>
          </p:nvSpPr>
          <p:spPr>
            <a:xfrm>
              <a:off x="733435" y="2280258"/>
              <a:ext cx="80350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600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점령자</a:t>
              </a:r>
            </a:p>
          </p:txBody>
        </p:sp>
        <p:sp>
          <p:nvSpPr>
            <p:cNvPr id="744" name="Shape 744"/>
            <p:cNvSpPr txBox="1"/>
            <p:nvPr/>
          </p:nvSpPr>
          <p:spPr>
            <a:xfrm>
              <a:off x="1667732" y="1651464"/>
              <a:ext cx="104387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연맹 이름 영역</a:t>
              </a:r>
            </a:p>
          </p:txBody>
        </p:sp>
        <p:sp>
          <p:nvSpPr>
            <p:cNvPr id="745" name="Shape 745"/>
            <p:cNvSpPr txBox="1"/>
            <p:nvPr/>
          </p:nvSpPr>
          <p:spPr>
            <a:xfrm>
              <a:off x="1592695" y="1936666"/>
              <a:ext cx="1223412" cy="253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영주 닉네임 영역</a:t>
              </a:r>
            </a:p>
          </p:txBody>
        </p:sp>
        <p:sp>
          <p:nvSpPr>
            <p:cNvPr id="746" name="Shape 746"/>
            <p:cNvSpPr/>
            <p:nvPr/>
          </p:nvSpPr>
          <p:spPr>
            <a:xfrm>
              <a:off x="538560" y="3223642"/>
              <a:ext cx="1190568" cy="1140412"/>
            </a:xfrm>
            <a:prstGeom prst="roundRect">
              <a:avLst>
                <a:gd fmla="val 16667" name="adj"/>
              </a:avLst>
            </a:prstGeom>
            <a:solidFill>
              <a:schemeClr val="accent3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47" name="Shape 747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890779" y="3516523"/>
              <a:ext cx="486127" cy="46811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8" name="Shape 748"/>
            <p:cNvSpPr/>
            <p:nvPr/>
          </p:nvSpPr>
          <p:spPr>
            <a:xfrm>
              <a:off x="538560" y="3226216"/>
              <a:ext cx="1190568" cy="202979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식량</a:t>
              </a:r>
            </a:p>
          </p:txBody>
        </p:sp>
        <p:sp>
          <p:nvSpPr>
            <p:cNvPr id="749" name="Shape 749"/>
            <p:cNvSpPr/>
            <p:nvPr/>
          </p:nvSpPr>
          <p:spPr>
            <a:xfrm>
              <a:off x="545145" y="4103498"/>
              <a:ext cx="1185928" cy="26313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750" name="Shape 750"/>
            <p:cNvSpPr/>
            <p:nvPr/>
          </p:nvSpPr>
          <p:spPr>
            <a:xfrm>
              <a:off x="2163685" y="3229833"/>
              <a:ext cx="1183980" cy="1140412"/>
            </a:xfrm>
            <a:prstGeom prst="roundRect">
              <a:avLst>
                <a:gd fmla="val 16667" name="adj"/>
              </a:avLst>
            </a:prstGeom>
            <a:solidFill>
              <a:schemeClr val="accent3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51" name="Shape 751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2419102" y="3473496"/>
              <a:ext cx="602497" cy="57591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2" name="Shape 752"/>
            <p:cNvSpPr/>
            <p:nvPr/>
          </p:nvSpPr>
          <p:spPr>
            <a:xfrm>
              <a:off x="2157099" y="3229819"/>
              <a:ext cx="1190568" cy="202979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크라운</a:t>
              </a:r>
            </a:p>
          </p:txBody>
        </p:sp>
        <p:sp>
          <p:nvSpPr>
            <p:cNvPr id="753" name="Shape 753"/>
            <p:cNvSpPr/>
            <p:nvPr/>
          </p:nvSpPr>
          <p:spPr>
            <a:xfrm>
              <a:off x="2163684" y="4107103"/>
              <a:ext cx="1185928" cy="26313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754" name="Shape 754"/>
            <p:cNvSpPr/>
            <p:nvPr/>
          </p:nvSpPr>
          <p:spPr>
            <a:xfrm>
              <a:off x="488970" y="2846835"/>
              <a:ext cx="2930949" cy="247039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도시 자원 창고</a:t>
              </a:r>
            </a:p>
          </p:txBody>
        </p:sp>
        <p:sp>
          <p:nvSpPr>
            <p:cNvPr id="755" name="Shape 755"/>
            <p:cNvSpPr/>
            <p:nvPr/>
          </p:nvSpPr>
          <p:spPr>
            <a:xfrm>
              <a:off x="485949" y="4754878"/>
              <a:ext cx="2930949" cy="247039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도시 인근 자원지</a:t>
              </a:r>
            </a:p>
          </p:txBody>
        </p:sp>
        <p:grpSp>
          <p:nvGrpSpPr>
            <p:cNvPr id="756" name="Shape 756"/>
            <p:cNvGrpSpPr/>
            <p:nvPr/>
          </p:nvGrpSpPr>
          <p:grpSpPr>
            <a:xfrm>
              <a:off x="531933" y="5330440"/>
              <a:ext cx="2915677" cy="420555"/>
              <a:chOff x="2922685" y="2680281"/>
              <a:chExt cx="2915677" cy="420555"/>
            </a:xfrm>
          </p:grpSpPr>
          <p:sp>
            <p:nvSpPr>
              <p:cNvPr id="757" name="Shape 757"/>
              <p:cNvSpPr/>
              <p:nvPr/>
            </p:nvSpPr>
            <p:spPr>
              <a:xfrm>
                <a:off x="2922685" y="2680281"/>
                <a:ext cx="655194" cy="420555"/>
              </a:xfrm>
              <a:prstGeom prst="round2SameRect">
                <a:avLst>
                  <a:gd fmla="val 16667" name="adj1"/>
                  <a:gd fmla="val 0" name="adj2"/>
                </a:avLst>
              </a:prstGeom>
              <a:solidFill>
                <a:schemeClr val="dk1"/>
              </a:solidFill>
              <a:ln cap="flat" cmpd="sng" w="1270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Shape 758"/>
              <p:cNvSpPr/>
              <p:nvPr/>
            </p:nvSpPr>
            <p:spPr>
              <a:xfrm>
                <a:off x="3676180" y="2680281"/>
                <a:ext cx="655194" cy="420555"/>
              </a:xfrm>
              <a:prstGeom prst="round2SameRect">
                <a:avLst>
                  <a:gd fmla="val 16667" name="adj1"/>
                  <a:gd fmla="val 0" name="adj2"/>
                </a:avLst>
              </a:prstGeom>
              <a:solidFill>
                <a:schemeClr val="dk1"/>
              </a:solidFill>
              <a:ln cap="flat" cmpd="sng" w="1270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Shape 759"/>
              <p:cNvSpPr/>
              <p:nvPr/>
            </p:nvSpPr>
            <p:spPr>
              <a:xfrm>
                <a:off x="4429673" y="2680281"/>
                <a:ext cx="655194" cy="420555"/>
              </a:xfrm>
              <a:prstGeom prst="round2SameRect">
                <a:avLst>
                  <a:gd fmla="val 16667" name="adj1"/>
                  <a:gd fmla="val 0" name="adj2"/>
                </a:avLst>
              </a:prstGeom>
              <a:solidFill>
                <a:schemeClr val="dk1"/>
              </a:solidFill>
              <a:ln cap="flat" cmpd="sng" w="1270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Shape 760"/>
              <p:cNvSpPr/>
              <p:nvPr/>
            </p:nvSpPr>
            <p:spPr>
              <a:xfrm>
                <a:off x="5183167" y="2680281"/>
                <a:ext cx="655194" cy="420555"/>
              </a:xfrm>
              <a:prstGeom prst="round2SameRect">
                <a:avLst>
                  <a:gd fmla="val 16667" name="adj1"/>
                  <a:gd fmla="val 0" name="adj2"/>
                </a:avLst>
              </a:prstGeom>
              <a:solidFill>
                <a:schemeClr val="dk1"/>
              </a:solidFill>
              <a:ln cap="flat" cmpd="sng" w="1270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761" name="Shape 761"/>
              <p:cNvPicPr preferRelativeResize="0"/>
              <p:nvPr/>
            </p:nvPicPr>
            <p:blipFill rotWithShape="1">
              <a:blip r:embed="rId4">
                <a:alphaModFix/>
              </a:blip>
              <a:srcRect b="24150" l="0" r="0" t="0"/>
              <a:stretch/>
            </p:blipFill>
            <p:spPr>
              <a:xfrm>
                <a:off x="5281021" y="2810315"/>
                <a:ext cx="454708" cy="28298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2" name="Shape 762"/>
              <p:cNvPicPr preferRelativeResize="0"/>
              <p:nvPr/>
            </p:nvPicPr>
            <p:blipFill rotWithShape="1">
              <a:blip r:embed="rId5">
                <a:alphaModFix/>
              </a:blip>
              <a:srcRect b="27020" l="0" r="0" t="0"/>
              <a:stretch/>
            </p:blipFill>
            <p:spPr>
              <a:xfrm>
                <a:off x="3773494" y="2812782"/>
                <a:ext cx="453039" cy="27228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3" name="Shape 763"/>
              <p:cNvPicPr preferRelativeResize="0"/>
              <p:nvPr/>
            </p:nvPicPr>
            <p:blipFill rotWithShape="1">
              <a:blip r:embed="rId6">
                <a:alphaModFix/>
              </a:blip>
              <a:srcRect b="20757" l="0" r="0" t="1"/>
              <a:stretch/>
            </p:blipFill>
            <p:spPr>
              <a:xfrm>
                <a:off x="4522792" y="2789421"/>
                <a:ext cx="454708" cy="29564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4" name="Shape 764"/>
              <p:cNvPicPr preferRelativeResize="0"/>
              <p:nvPr/>
            </p:nvPicPr>
            <p:blipFill rotWithShape="1">
              <a:blip r:embed="rId12">
                <a:alphaModFix/>
              </a:blip>
              <a:srcRect b="21346" l="0" r="0" t="0"/>
              <a:stretch/>
            </p:blipFill>
            <p:spPr>
              <a:xfrm>
                <a:off x="3064343" y="2791610"/>
                <a:ext cx="387447" cy="29345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765" name="Shape 765"/>
            <p:cNvSpPr txBox="1"/>
            <p:nvPr/>
          </p:nvSpPr>
          <p:spPr>
            <a:xfrm>
              <a:off x="472266" y="5005839"/>
              <a:ext cx="2949846" cy="2154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현재 도시 인근에서 아래 자원지가 생길 확률이 증가합니다..</a:t>
              </a:r>
            </a:p>
          </p:txBody>
        </p:sp>
        <p:sp>
          <p:nvSpPr>
            <p:cNvPr id="766" name="Shape 766"/>
            <p:cNvSpPr/>
            <p:nvPr/>
          </p:nvSpPr>
          <p:spPr>
            <a:xfrm>
              <a:off x="522647" y="5312807"/>
              <a:ext cx="655194" cy="429282"/>
            </a:xfrm>
            <a:prstGeom prst="round2SameRect">
              <a:avLst>
                <a:gd fmla="val 16667" name="adj1"/>
                <a:gd fmla="val 0" name="adj2"/>
              </a:avLst>
            </a:prstGeom>
            <a:noFill/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7" name="Shape 767"/>
          <p:cNvSpPr/>
          <p:nvPr/>
        </p:nvSpPr>
        <p:spPr>
          <a:xfrm>
            <a:off x="3685700" y="1931968"/>
            <a:ext cx="4795359" cy="600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점령자가 연맹에 가입 중인 경우, 연맹 이름을 출력합니다.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 프로필 이미지/이름을 출력합니다.</a:t>
            </a:r>
          </a:p>
        </p:txBody>
      </p:sp>
      <p:sp>
        <p:nvSpPr>
          <p:cNvPr id="768" name="Shape 768"/>
          <p:cNvSpPr/>
          <p:nvPr/>
        </p:nvSpPr>
        <p:spPr>
          <a:xfrm>
            <a:off x="3685700" y="2846835"/>
            <a:ext cx="5069679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점령자에게 메일을 보냅니다.</a:t>
            </a:r>
          </a:p>
        </p:txBody>
      </p:sp>
      <p:sp>
        <p:nvSpPr>
          <p:cNvPr id="769" name="Shape 769"/>
          <p:cNvSpPr/>
          <p:nvPr/>
        </p:nvSpPr>
        <p:spPr>
          <a:xfrm>
            <a:off x="3685700" y="3592996"/>
            <a:ext cx="5069679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점령자의 상세 정보를 확인합니다.</a:t>
            </a:r>
          </a:p>
        </p:txBody>
      </p:sp>
      <p:sp>
        <p:nvSpPr>
          <p:cNvPr id="770" name="Shape 770"/>
          <p:cNvSpPr/>
          <p:nvPr/>
        </p:nvSpPr>
        <p:spPr>
          <a:xfrm>
            <a:off x="349487" y="745350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1" name="Shape 771"/>
          <p:cNvGrpSpPr/>
          <p:nvPr/>
        </p:nvGrpSpPr>
        <p:grpSpPr>
          <a:xfrm>
            <a:off x="477157" y="1598878"/>
            <a:ext cx="2971186" cy="1897295"/>
            <a:chOff x="8670515" y="2063951"/>
            <a:chExt cx="2971186" cy="1897295"/>
          </a:xfrm>
        </p:grpSpPr>
        <p:sp>
          <p:nvSpPr>
            <p:cNvPr id="772" name="Shape 772"/>
            <p:cNvSpPr txBox="1"/>
            <p:nvPr/>
          </p:nvSpPr>
          <p:spPr>
            <a:xfrm>
              <a:off x="8968878" y="2613676"/>
              <a:ext cx="803505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600">
                  <a:solidFill>
                    <a:srgbClr val="FFC000"/>
                  </a:solidFill>
                  <a:latin typeface="Arial"/>
                  <a:ea typeface="Arial"/>
                  <a:cs typeface="Arial"/>
                  <a:sym typeface="Arial"/>
                </a:rPr>
                <a:t>점령자</a:t>
              </a:r>
            </a:p>
          </p:txBody>
        </p:sp>
        <p:sp>
          <p:nvSpPr>
            <p:cNvPr id="773" name="Shape 773"/>
            <p:cNvSpPr txBox="1"/>
            <p:nvPr/>
          </p:nvSpPr>
          <p:spPr>
            <a:xfrm>
              <a:off x="9828138" y="2270083"/>
              <a:ext cx="1223412" cy="253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0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영주 닉네임 영역</a:t>
              </a:r>
            </a:p>
          </p:txBody>
        </p:sp>
        <p:sp>
          <p:nvSpPr>
            <p:cNvPr id="774" name="Shape 774"/>
            <p:cNvSpPr/>
            <p:nvPr/>
          </p:nvSpPr>
          <p:spPr>
            <a:xfrm>
              <a:off x="8715213" y="3628182"/>
              <a:ext cx="1190568" cy="202979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식량</a:t>
              </a:r>
            </a:p>
          </p:txBody>
        </p:sp>
        <p:sp>
          <p:nvSpPr>
            <p:cNvPr id="775" name="Shape 775"/>
            <p:cNvSpPr/>
            <p:nvPr/>
          </p:nvSpPr>
          <p:spPr>
            <a:xfrm>
              <a:off x="10333752" y="3631785"/>
              <a:ext cx="1190568" cy="202979"/>
            </a:xfrm>
            <a:prstGeom prst="rect">
              <a:avLst/>
            </a:prstGeom>
            <a:solidFill>
              <a:srgbClr val="3F3F3F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크라운</a:t>
              </a:r>
            </a:p>
          </p:txBody>
        </p:sp>
        <p:grpSp>
          <p:nvGrpSpPr>
            <p:cNvPr id="776" name="Shape 776"/>
            <p:cNvGrpSpPr/>
            <p:nvPr/>
          </p:nvGrpSpPr>
          <p:grpSpPr>
            <a:xfrm>
              <a:off x="8670515" y="2063951"/>
              <a:ext cx="2971186" cy="1897295"/>
              <a:chOff x="3007658" y="2384053"/>
              <a:chExt cx="2971186" cy="1897295"/>
            </a:xfrm>
          </p:grpSpPr>
          <p:sp>
            <p:nvSpPr>
              <p:cNvPr id="777" name="Shape 777"/>
              <p:cNvSpPr/>
              <p:nvPr/>
            </p:nvSpPr>
            <p:spPr>
              <a:xfrm>
                <a:off x="3007658" y="2436142"/>
                <a:ext cx="2971186" cy="1845206"/>
              </a:xfrm>
              <a:prstGeom prst="roundRect">
                <a:avLst>
                  <a:gd fmla="val 7223" name="adj"/>
                </a:avLst>
              </a:prstGeom>
              <a:gradFill>
                <a:gsLst>
                  <a:gs pos="0">
                    <a:srgbClr val="9A9A9A"/>
                  </a:gs>
                  <a:gs pos="50000">
                    <a:srgbClr val="8D8D8D"/>
                  </a:gs>
                  <a:gs pos="100000">
                    <a:srgbClr val="787878"/>
                  </a:gs>
                </a:gsLst>
                <a:lin ang="5400000" scaled="0"/>
              </a:gradFill>
              <a:ln cap="flat" cmpd="sng" w="9525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Shape 778"/>
              <p:cNvSpPr/>
              <p:nvPr/>
            </p:nvSpPr>
            <p:spPr>
              <a:xfrm>
                <a:off x="3055621" y="2709784"/>
                <a:ext cx="2875262" cy="1439336"/>
              </a:xfrm>
              <a:prstGeom prst="roundRect">
                <a:avLst>
                  <a:gd fmla="val 3091" name="adj"/>
                </a:avLst>
              </a:prstGeom>
              <a:solidFill>
                <a:schemeClr val="dk1"/>
              </a:solidFill>
              <a:ln cap="flat" cmpd="sng" w="12700">
                <a:solidFill>
                  <a:schemeClr val="dk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Shape 779"/>
              <p:cNvSpPr/>
              <p:nvPr/>
            </p:nvSpPr>
            <p:spPr>
              <a:xfrm>
                <a:off x="3121922" y="2806167"/>
                <a:ext cx="794363" cy="827286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 cap="flat" cmpd="sng" w="12700">
                <a:solidFill>
                  <a:schemeClr val="lt1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Shape 780"/>
              <p:cNvSpPr txBox="1"/>
              <p:nvPr/>
            </p:nvSpPr>
            <p:spPr>
              <a:xfrm>
                <a:off x="3033172" y="2384053"/>
                <a:ext cx="87716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점령자</a:t>
                </a:r>
              </a:p>
            </p:txBody>
          </p:sp>
        </p:grpSp>
        <p:pic>
          <p:nvPicPr>
            <p:cNvPr id="781" name="Shape 781"/>
            <p:cNvPicPr preferRelativeResize="0"/>
            <p:nvPr/>
          </p:nvPicPr>
          <p:blipFill rotWithShape="1">
            <a:blip r:embed="rId13">
              <a:alphaModFix/>
            </a:blip>
            <a:srcRect b="0" l="0" r="0" t="0"/>
            <a:stretch/>
          </p:blipFill>
          <p:spPr>
            <a:xfrm>
              <a:off x="9161946" y="3396378"/>
              <a:ext cx="428194" cy="2868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2" name="Shape 782"/>
            <p:cNvPicPr preferRelativeResize="0"/>
            <p:nvPr/>
          </p:nvPicPr>
          <p:blipFill rotWithShape="1">
            <a:blip r:embed="rId14">
              <a:alphaModFix/>
            </a:blip>
            <a:srcRect b="0" l="0" r="0" t="0"/>
            <a:stretch/>
          </p:blipFill>
          <p:spPr>
            <a:xfrm>
              <a:off x="10526865" y="3319887"/>
              <a:ext cx="442623" cy="4234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3" name="Shape 783"/>
            <p:cNvSpPr txBox="1"/>
            <p:nvPr/>
          </p:nvSpPr>
          <p:spPr>
            <a:xfrm>
              <a:off x="8992904" y="3627989"/>
              <a:ext cx="798617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영주 정보</a:t>
              </a:r>
            </a:p>
          </p:txBody>
        </p:sp>
        <p:sp>
          <p:nvSpPr>
            <p:cNvPr id="784" name="Shape 784"/>
            <p:cNvSpPr txBox="1"/>
            <p:nvPr/>
          </p:nvSpPr>
          <p:spPr>
            <a:xfrm>
              <a:off x="10307935" y="3618628"/>
              <a:ext cx="906017" cy="253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메일 보내기</a:t>
              </a:r>
            </a:p>
          </p:txBody>
        </p:sp>
        <p:sp>
          <p:nvSpPr>
            <p:cNvPr id="785" name="Shape 785"/>
            <p:cNvSpPr txBox="1"/>
            <p:nvPr/>
          </p:nvSpPr>
          <p:spPr>
            <a:xfrm>
              <a:off x="9557689" y="2832701"/>
              <a:ext cx="1938350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영주닉네임123456790….</a:t>
              </a:r>
            </a:p>
          </p:txBody>
        </p:sp>
        <p:sp>
          <p:nvSpPr>
            <p:cNvPr id="786" name="Shape 786"/>
            <p:cNvSpPr/>
            <p:nvPr/>
          </p:nvSpPr>
          <p:spPr>
            <a:xfrm>
              <a:off x="8873096" y="2564536"/>
              <a:ext cx="624100" cy="647386"/>
            </a:xfrm>
            <a:prstGeom prst="rect">
              <a:avLst/>
            </a:prstGeom>
            <a:blipFill rotWithShape="1">
              <a:blip r:embed="rId15">
                <a:alphaModFix/>
              </a:blip>
              <a:stretch>
                <a:fillRect b="0" l="0" r="0" t="0"/>
              </a:stretch>
            </a:blip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7" name="Shape 787"/>
          <p:cNvSpPr txBox="1"/>
          <p:nvPr/>
        </p:nvSpPr>
        <p:spPr>
          <a:xfrm>
            <a:off x="1862888" y="2139455"/>
            <a:ext cx="798617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연맹 이름</a:t>
            </a:r>
          </a:p>
        </p:txBody>
      </p:sp>
      <p:cxnSp>
        <p:nvCxnSpPr>
          <p:cNvPr id="788" name="Shape 788"/>
          <p:cNvCxnSpPr>
            <a:stCxn id="767" idx="1"/>
          </p:cNvCxnSpPr>
          <p:nvPr/>
        </p:nvCxnSpPr>
        <p:spPr>
          <a:xfrm flipH="1">
            <a:off x="2890400" y="2232050"/>
            <a:ext cx="795300" cy="83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789" name="Shape 789"/>
          <p:cNvCxnSpPr>
            <a:stCxn id="768" idx="1"/>
            <a:endCxn id="782" idx="3"/>
          </p:cNvCxnSpPr>
          <p:nvPr/>
        </p:nvCxnSpPr>
        <p:spPr>
          <a:xfrm flipH="1">
            <a:off x="2776100" y="3003609"/>
            <a:ext cx="909600" cy="63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790" name="Shape 790"/>
          <p:cNvCxnSpPr>
            <a:stCxn id="769" idx="1"/>
            <a:endCxn id="783" idx="2"/>
          </p:cNvCxnSpPr>
          <p:nvPr/>
        </p:nvCxnSpPr>
        <p:spPr>
          <a:xfrm rot="10800000">
            <a:off x="1199000" y="3424570"/>
            <a:ext cx="2486700" cy="325200"/>
          </a:xfrm>
          <a:prstGeom prst="bentConnector2">
            <a:avLst/>
          </a:prstGeom>
          <a:noFill/>
          <a:ln cap="flat" cmpd="sng" w="28575">
            <a:solidFill>
              <a:srgbClr val="FF4040"/>
            </a:solidFill>
            <a:prstDash val="solid"/>
            <a:miter/>
            <a:headEnd len="med" w="med" type="none"/>
            <a:tailEnd len="lg" w="lg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/>
          <p:nvPr/>
        </p:nvSpPr>
        <p:spPr>
          <a:xfrm>
            <a:off x="215538" y="142595"/>
            <a:ext cx="23952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창고 – 하사하기</a:t>
            </a:r>
          </a:p>
        </p:txBody>
      </p:sp>
      <p:cxnSp>
        <p:nvCxnSpPr>
          <p:cNvPr id="796" name="Shape 796"/>
          <p:cNvCxnSpPr/>
          <p:nvPr/>
        </p:nvCxnSpPr>
        <p:spPr>
          <a:xfrm>
            <a:off x="251492" y="521256"/>
            <a:ext cx="2691996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797" name="Shape 7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59" y="753079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Shape 798"/>
          <p:cNvSpPr/>
          <p:nvPr/>
        </p:nvSpPr>
        <p:spPr>
          <a:xfrm>
            <a:off x="372659" y="753079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Shape 799"/>
          <p:cNvSpPr/>
          <p:nvPr/>
        </p:nvSpPr>
        <p:spPr>
          <a:xfrm>
            <a:off x="1317083" y="6041307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sp>
        <p:nvSpPr>
          <p:cNvPr id="800" name="Shape 800"/>
          <p:cNvSpPr/>
          <p:nvPr/>
        </p:nvSpPr>
        <p:spPr>
          <a:xfrm>
            <a:off x="1280703" y="6031719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grpSp>
        <p:nvGrpSpPr>
          <p:cNvPr id="801" name="Shape 801"/>
          <p:cNvGrpSpPr/>
          <p:nvPr/>
        </p:nvGrpSpPr>
        <p:grpSpPr>
          <a:xfrm>
            <a:off x="364259" y="753080"/>
            <a:ext cx="3285714" cy="378029"/>
            <a:chOff x="3103888" y="1095866"/>
            <a:chExt cx="3285714" cy="378029"/>
          </a:xfrm>
        </p:grpSpPr>
        <p:grpSp>
          <p:nvGrpSpPr>
            <p:cNvPr id="802" name="Shape 802"/>
            <p:cNvGrpSpPr/>
            <p:nvPr/>
          </p:nvGrpSpPr>
          <p:grpSpPr>
            <a:xfrm>
              <a:off x="3103888" y="1095866"/>
              <a:ext cx="3285714" cy="377323"/>
              <a:chOff x="3103888" y="1095866"/>
              <a:chExt cx="3285714" cy="377323"/>
            </a:xfrm>
          </p:grpSpPr>
          <p:sp>
            <p:nvSpPr>
              <p:cNvPr id="803" name="Shape 803"/>
              <p:cNvSpPr/>
              <p:nvPr/>
            </p:nvSpPr>
            <p:spPr>
              <a:xfrm>
                <a:off x="3505373" y="1125408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804" name="Shape 80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050601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05" name="Shape 805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3523132" y="1173698"/>
                <a:ext cx="201838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06" name="Shape 806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4531207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07" name="Shape 807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4041780" y="1173698"/>
                <a:ext cx="172617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08" name="Shape 808"/>
              <p:cNvSpPr/>
              <p:nvPr/>
            </p:nvSpPr>
            <p:spPr>
              <a:xfrm>
                <a:off x="3647573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809" name="Shape 809"/>
              <p:cNvSpPr/>
              <p:nvPr/>
            </p:nvSpPr>
            <p:spPr>
              <a:xfrm>
                <a:off x="4137001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810" name="Shape 810"/>
              <p:cNvSpPr/>
              <p:nvPr/>
            </p:nvSpPr>
            <p:spPr>
              <a:xfrm>
                <a:off x="4656394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811" name="Shape 811"/>
              <p:cNvSpPr/>
              <p:nvPr/>
            </p:nvSpPr>
            <p:spPr>
              <a:xfrm>
                <a:off x="5175787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cxnSp>
            <p:nvCxnSpPr>
              <p:cNvPr id="812" name="Shape 812"/>
              <p:cNvCxnSpPr/>
              <p:nvPr/>
            </p:nvCxnSpPr>
            <p:spPr>
              <a:xfrm>
                <a:off x="3535582" y="1405675"/>
                <a:ext cx="2712060" cy="0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  <p:sp>
            <p:nvSpPr>
              <p:cNvPr id="813" name="Shape 813"/>
              <p:cNvSpPr/>
              <p:nvPr/>
            </p:nvSpPr>
            <p:spPr>
              <a:xfrm>
                <a:off x="5695182" y="1156780"/>
                <a:ext cx="694421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999,999,999</a:t>
                </a:r>
              </a:p>
            </p:txBody>
          </p:sp>
          <p:sp>
            <p:nvSpPr>
              <p:cNvPr id="814" name="Shape 814"/>
              <p:cNvSpPr/>
              <p:nvPr/>
            </p:nvSpPr>
            <p:spPr>
              <a:xfrm>
                <a:off x="3103888" y="1095866"/>
                <a:ext cx="432642" cy="377323"/>
              </a:xfrm>
              <a:prstGeom prst="rect">
                <a:avLst/>
              </a:prstGeom>
              <a:solidFill>
                <a:schemeClr val="accent1">
                  <a:alpha val="25882"/>
                </a:schemeClr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815" name="Shape 815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69994" y="1143558"/>
                <a:ext cx="194888" cy="18628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816" name="Shape 816"/>
            <p:cNvPicPr preferRelativeResize="0"/>
            <p:nvPr/>
          </p:nvPicPr>
          <p:blipFill rotWithShape="1">
            <a:blip r:embed="rId9">
              <a:alphaModFix/>
            </a:blip>
            <a:srcRect b="23857" l="0" r="-2978" t="0"/>
            <a:stretch/>
          </p:blipFill>
          <p:spPr>
            <a:xfrm>
              <a:off x="3133510" y="1100357"/>
              <a:ext cx="373395" cy="3735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7" name="Shape 817"/>
          <p:cNvSpPr/>
          <p:nvPr/>
        </p:nvSpPr>
        <p:spPr>
          <a:xfrm>
            <a:off x="371380" y="753079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Shape 818"/>
          <p:cNvSpPr/>
          <p:nvPr/>
        </p:nvSpPr>
        <p:spPr>
          <a:xfrm>
            <a:off x="364259" y="1110416"/>
            <a:ext cx="3187280" cy="4825811"/>
          </a:xfrm>
          <a:prstGeom prst="roundRect">
            <a:avLst>
              <a:gd fmla="val 1689" name="adj"/>
            </a:avLst>
          </a:prstGeom>
          <a:solidFill>
            <a:srgbClr val="9B9B9B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Shape 819"/>
          <p:cNvSpPr/>
          <p:nvPr/>
        </p:nvSpPr>
        <p:spPr>
          <a:xfrm>
            <a:off x="421791" y="1167832"/>
            <a:ext cx="3084378" cy="4692536"/>
          </a:xfrm>
          <a:prstGeom prst="roundRect">
            <a:avLst>
              <a:gd fmla="val 2563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Shape 820"/>
          <p:cNvSpPr/>
          <p:nvPr/>
        </p:nvSpPr>
        <p:spPr>
          <a:xfrm>
            <a:off x="363703" y="756691"/>
            <a:ext cx="3208450" cy="33089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도시 자원하사하기</a:t>
            </a:r>
          </a:p>
        </p:txBody>
      </p:sp>
      <p:sp>
        <p:nvSpPr>
          <p:cNvPr id="821" name="Shape 821"/>
          <p:cNvSpPr/>
          <p:nvPr/>
        </p:nvSpPr>
        <p:spPr>
          <a:xfrm>
            <a:off x="453983" y="6000569"/>
            <a:ext cx="522334" cy="38170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Shape 822"/>
          <p:cNvSpPr/>
          <p:nvPr/>
        </p:nvSpPr>
        <p:spPr>
          <a:xfrm rot="10800000">
            <a:off x="537353" y="6092945"/>
            <a:ext cx="336929" cy="2053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Shape 823"/>
          <p:cNvSpPr/>
          <p:nvPr/>
        </p:nvSpPr>
        <p:spPr>
          <a:xfrm>
            <a:off x="1318690" y="6059276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황궁 창고</a:t>
            </a:r>
          </a:p>
        </p:txBody>
      </p:sp>
      <p:sp>
        <p:nvSpPr>
          <p:cNvPr id="824" name="Shape 824"/>
          <p:cNvSpPr/>
          <p:nvPr/>
        </p:nvSpPr>
        <p:spPr>
          <a:xfrm>
            <a:off x="2624274" y="6047805"/>
            <a:ext cx="64633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하사품</a:t>
            </a:r>
          </a:p>
        </p:txBody>
      </p:sp>
      <p:sp>
        <p:nvSpPr>
          <p:cNvPr id="825" name="Shape 825"/>
          <p:cNvSpPr/>
          <p:nvPr/>
        </p:nvSpPr>
        <p:spPr>
          <a:xfrm>
            <a:off x="1040940" y="6026285"/>
            <a:ext cx="1712533" cy="34080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Shape 826"/>
          <p:cNvSpPr/>
          <p:nvPr/>
        </p:nvSpPr>
        <p:spPr>
          <a:xfrm>
            <a:off x="2827793" y="6026516"/>
            <a:ext cx="682698" cy="338711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검색</a:t>
            </a:r>
          </a:p>
        </p:txBody>
      </p:sp>
      <p:sp>
        <p:nvSpPr>
          <p:cNvPr id="827" name="Shape 827"/>
          <p:cNvSpPr/>
          <p:nvPr/>
        </p:nvSpPr>
        <p:spPr>
          <a:xfrm>
            <a:off x="1078054" y="6078737"/>
            <a:ext cx="1634514" cy="235903"/>
          </a:xfrm>
          <a:prstGeom prst="rect">
            <a:avLst/>
          </a:prstGeom>
          <a:solidFill>
            <a:srgbClr val="D0CECE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8" name="Shape 828"/>
          <p:cNvSpPr/>
          <p:nvPr/>
        </p:nvSpPr>
        <p:spPr>
          <a:xfrm>
            <a:off x="409285" y="5878335"/>
            <a:ext cx="3093992" cy="558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9" name="Shape 829"/>
          <p:cNvGrpSpPr/>
          <p:nvPr/>
        </p:nvGrpSpPr>
        <p:grpSpPr>
          <a:xfrm>
            <a:off x="492083" y="1228956"/>
            <a:ext cx="1472958" cy="769873"/>
            <a:chOff x="3728601" y="2723281"/>
            <a:chExt cx="1472958" cy="769873"/>
          </a:xfrm>
        </p:grpSpPr>
        <p:sp>
          <p:nvSpPr>
            <p:cNvPr id="830" name="Shape 830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31" name="Shape 831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2" name="Shape 832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Shape 833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834" name="Shape 834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Shape 835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836" name="Shape 836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837" name="Shape 837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838" name="Shape 838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sp>
        <p:nvSpPr>
          <p:cNvPr id="839" name="Shape 839"/>
          <p:cNvSpPr/>
          <p:nvPr/>
        </p:nvSpPr>
        <p:spPr>
          <a:xfrm>
            <a:off x="3685700" y="1087587"/>
            <a:ext cx="7675719" cy="854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자원을 하사할 유저목록을 호출합니다.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유저는 정렬 순서에 의해 정렬됩니다.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검색 유저 리스트는 최대 50명으로 제한하며, 스크롤을 통해 유저가 원할 때 50명 이상의 정보를 호출합니다.</a:t>
            </a:r>
          </a:p>
        </p:txBody>
      </p:sp>
      <p:sp>
        <p:nvSpPr>
          <p:cNvPr id="840" name="Shape 840"/>
          <p:cNvSpPr/>
          <p:nvPr/>
        </p:nvSpPr>
        <p:spPr>
          <a:xfrm>
            <a:off x="3679748" y="2061486"/>
            <a:ext cx="7675719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유저를 선택하면, 확인 팝업을 호출합니다.</a:t>
            </a:r>
          </a:p>
        </p:txBody>
      </p:sp>
      <p:sp>
        <p:nvSpPr>
          <p:cNvPr id="841" name="Shape 841"/>
          <p:cNvSpPr/>
          <p:nvPr/>
        </p:nvSpPr>
        <p:spPr>
          <a:xfrm>
            <a:off x="3684798" y="5514939"/>
            <a:ext cx="7675719" cy="600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검색 기능을 통해, 자신이 원하는 유저를 찾을 수 있습니다.</a:t>
            </a:r>
            <a:b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기존 목록은 사라지며, 검색하는 단어를 포함하는 모든 유저를 목록에 출력합니다.</a:t>
            </a:r>
          </a:p>
        </p:txBody>
      </p:sp>
      <p:grpSp>
        <p:nvGrpSpPr>
          <p:cNvPr id="842" name="Shape 842"/>
          <p:cNvGrpSpPr/>
          <p:nvPr/>
        </p:nvGrpSpPr>
        <p:grpSpPr>
          <a:xfrm>
            <a:off x="2001960" y="1228956"/>
            <a:ext cx="1472958" cy="769873"/>
            <a:chOff x="3728601" y="2723281"/>
            <a:chExt cx="1472958" cy="769873"/>
          </a:xfrm>
        </p:grpSpPr>
        <p:sp>
          <p:nvSpPr>
            <p:cNvPr id="843" name="Shape 84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44" name="Shape 84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5" name="Shape 84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Shape 84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847" name="Shape 84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Shape 84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849" name="Shape 84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850" name="Shape 85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851" name="Shape 85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852" name="Shape 852"/>
          <p:cNvGrpSpPr/>
          <p:nvPr/>
        </p:nvGrpSpPr>
        <p:grpSpPr>
          <a:xfrm>
            <a:off x="485723" y="2169757"/>
            <a:ext cx="1472958" cy="769873"/>
            <a:chOff x="3728601" y="2723281"/>
            <a:chExt cx="1472958" cy="769873"/>
          </a:xfrm>
        </p:grpSpPr>
        <p:sp>
          <p:nvSpPr>
            <p:cNvPr id="853" name="Shape 85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54" name="Shape 85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5" name="Shape 85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Shape 85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857" name="Shape 85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Shape 85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859" name="Shape 85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860" name="Shape 86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861" name="Shape 86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862" name="Shape 862"/>
          <p:cNvGrpSpPr/>
          <p:nvPr/>
        </p:nvGrpSpPr>
        <p:grpSpPr>
          <a:xfrm>
            <a:off x="1995600" y="2169757"/>
            <a:ext cx="1472958" cy="769873"/>
            <a:chOff x="3728601" y="2723281"/>
            <a:chExt cx="1472958" cy="769873"/>
          </a:xfrm>
        </p:grpSpPr>
        <p:sp>
          <p:nvSpPr>
            <p:cNvPr id="863" name="Shape 86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64" name="Shape 86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65" name="Shape 86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Shape 86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867" name="Shape 86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Shape 86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869" name="Shape 86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870" name="Shape 87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871" name="Shape 87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872" name="Shape 872"/>
          <p:cNvGrpSpPr/>
          <p:nvPr/>
        </p:nvGrpSpPr>
        <p:grpSpPr>
          <a:xfrm>
            <a:off x="492083" y="3110558"/>
            <a:ext cx="1472958" cy="769873"/>
            <a:chOff x="3728601" y="2723281"/>
            <a:chExt cx="1472958" cy="769873"/>
          </a:xfrm>
        </p:grpSpPr>
        <p:sp>
          <p:nvSpPr>
            <p:cNvPr id="873" name="Shape 87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74" name="Shape 87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5" name="Shape 87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Shape 87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877" name="Shape 87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Shape 87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879" name="Shape 87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880" name="Shape 88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881" name="Shape 88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882" name="Shape 882"/>
          <p:cNvGrpSpPr/>
          <p:nvPr/>
        </p:nvGrpSpPr>
        <p:grpSpPr>
          <a:xfrm>
            <a:off x="2001960" y="3110558"/>
            <a:ext cx="1472958" cy="769873"/>
            <a:chOff x="3728601" y="2723281"/>
            <a:chExt cx="1472958" cy="769873"/>
          </a:xfrm>
        </p:grpSpPr>
        <p:sp>
          <p:nvSpPr>
            <p:cNvPr id="883" name="Shape 88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84" name="Shape 88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5" name="Shape 88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Shape 88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887" name="Shape 88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Shape 88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889" name="Shape 88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890" name="Shape 89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891" name="Shape 89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892" name="Shape 892"/>
          <p:cNvGrpSpPr/>
          <p:nvPr/>
        </p:nvGrpSpPr>
        <p:grpSpPr>
          <a:xfrm>
            <a:off x="485723" y="4051359"/>
            <a:ext cx="1472958" cy="769873"/>
            <a:chOff x="3728601" y="2723281"/>
            <a:chExt cx="1472958" cy="769873"/>
          </a:xfrm>
        </p:grpSpPr>
        <p:sp>
          <p:nvSpPr>
            <p:cNvPr id="893" name="Shape 89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94" name="Shape 89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5" name="Shape 89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Shape 89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897" name="Shape 89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Shape 89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899" name="Shape 89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900" name="Shape 90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901" name="Shape 90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902" name="Shape 902"/>
          <p:cNvGrpSpPr/>
          <p:nvPr/>
        </p:nvGrpSpPr>
        <p:grpSpPr>
          <a:xfrm>
            <a:off x="1995600" y="4051359"/>
            <a:ext cx="1472958" cy="769873"/>
            <a:chOff x="3728601" y="2723281"/>
            <a:chExt cx="1472958" cy="769873"/>
          </a:xfrm>
        </p:grpSpPr>
        <p:sp>
          <p:nvSpPr>
            <p:cNvPr id="903" name="Shape 90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04" name="Shape 90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05" name="Shape 90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Shape 90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907" name="Shape 90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Shape 90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909" name="Shape 90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910" name="Shape 91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911" name="Shape 91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912" name="Shape 912"/>
          <p:cNvGrpSpPr/>
          <p:nvPr/>
        </p:nvGrpSpPr>
        <p:grpSpPr>
          <a:xfrm>
            <a:off x="485723" y="4992158"/>
            <a:ext cx="1472958" cy="769873"/>
            <a:chOff x="3728601" y="2723281"/>
            <a:chExt cx="1472958" cy="769873"/>
          </a:xfrm>
        </p:grpSpPr>
        <p:sp>
          <p:nvSpPr>
            <p:cNvPr id="913" name="Shape 91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14" name="Shape 91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5" name="Shape 91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Shape 91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917" name="Shape 91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Shape 91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919" name="Shape 91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920" name="Shape 92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921" name="Shape 92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922" name="Shape 922"/>
          <p:cNvGrpSpPr/>
          <p:nvPr/>
        </p:nvGrpSpPr>
        <p:grpSpPr>
          <a:xfrm>
            <a:off x="1995600" y="4992158"/>
            <a:ext cx="1472958" cy="769873"/>
            <a:chOff x="3728601" y="2723281"/>
            <a:chExt cx="1472958" cy="769873"/>
          </a:xfrm>
        </p:grpSpPr>
        <p:sp>
          <p:nvSpPr>
            <p:cNvPr id="923" name="Shape 92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24" name="Shape 92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5" name="Shape 92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Shape 92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927" name="Shape 92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Shape 92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929" name="Shape 92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930" name="Shape 93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931" name="Shape 93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932" name="Shape 932"/>
          <p:cNvGrpSpPr/>
          <p:nvPr/>
        </p:nvGrpSpPr>
        <p:grpSpPr>
          <a:xfrm>
            <a:off x="3788193" y="3129163"/>
            <a:ext cx="1472958" cy="769873"/>
            <a:chOff x="3728601" y="2723281"/>
            <a:chExt cx="1472958" cy="769873"/>
          </a:xfrm>
        </p:grpSpPr>
        <p:sp>
          <p:nvSpPr>
            <p:cNvPr id="933" name="Shape 933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34" name="Shape 934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5" name="Shape 935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Shape 936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937" name="Shape 937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Shape 938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939" name="Shape 939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940" name="Shape 940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941" name="Shape 941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sp>
        <p:nvSpPr>
          <p:cNvPr id="942" name="Shape 942"/>
          <p:cNvSpPr/>
          <p:nvPr/>
        </p:nvSpPr>
        <p:spPr>
          <a:xfrm>
            <a:off x="5310430" y="3129163"/>
            <a:ext cx="2268791" cy="1015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유저의 전투력 표시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연맹 이름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 이름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유저 프로필 이미지</a:t>
            </a:r>
          </a:p>
        </p:txBody>
      </p:sp>
      <p:cxnSp>
        <p:nvCxnSpPr>
          <p:cNvPr id="943" name="Shape 943"/>
          <p:cNvCxnSpPr/>
          <p:nvPr/>
        </p:nvCxnSpPr>
        <p:spPr>
          <a:xfrm rot="10800000">
            <a:off x="5120384" y="3263990"/>
            <a:ext cx="258065" cy="38889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944" name="Shape 944"/>
          <p:cNvCxnSpPr>
            <a:endCxn id="934" idx="2"/>
          </p:cNvCxnSpPr>
          <p:nvPr/>
        </p:nvCxnSpPr>
        <p:spPr>
          <a:xfrm rot="10800000">
            <a:off x="4142498" y="3868769"/>
            <a:ext cx="1242300" cy="120000"/>
          </a:xfrm>
          <a:prstGeom prst="bentConnector2">
            <a:avLst/>
          </a:prstGeom>
          <a:noFill/>
          <a:ln cap="flat" cmpd="sng" w="28575">
            <a:solidFill>
              <a:srgbClr val="FF404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945" name="Shape 945"/>
          <p:cNvCxnSpPr/>
          <p:nvPr/>
        </p:nvCxnSpPr>
        <p:spPr>
          <a:xfrm rot="10800000">
            <a:off x="5158070" y="3504899"/>
            <a:ext cx="220379" cy="36886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cxnSp>
        <p:nvCxnSpPr>
          <p:cNvPr id="946" name="Shape 946"/>
          <p:cNvCxnSpPr/>
          <p:nvPr/>
        </p:nvCxnSpPr>
        <p:spPr>
          <a:xfrm rot="10800000">
            <a:off x="5120384" y="3725162"/>
            <a:ext cx="296834" cy="30976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miter/>
            <a:headEnd len="med" w="med" type="none"/>
            <a:tailEnd len="lg" w="lg" type="triangle"/>
          </a:ln>
        </p:spPr>
      </p:cxnSp>
      <p:sp>
        <p:nvSpPr>
          <p:cNvPr id="947" name="Shape 947"/>
          <p:cNvSpPr/>
          <p:nvPr/>
        </p:nvSpPr>
        <p:spPr>
          <a:xfrm>
            <a:off x="3067790" y="4369753"/>
            <a:ext cx="278548" cy="1043939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12700">
            <a:solidFill>
              <a:srgbClr val="517E33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Shape 948"/>
          <p:cNvSpPr/>
          <p:nvPr/>
        </p:nvSpPr>
        <p:spPr>
          <a:xfrm>
            <a:off x="3686217" y="4678610"/>
            <a:ext cx="7675719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스크롤 기능을 통해, 화면을 이동할 수 있습니다.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Shape 953"/>
          <p:cNvSpPr/>
          <p:nvPr/>
        </p:nvSpPr>
        <p:spPr>
          <a:xfrm>
            <a:off x="215538" y="142595"/>
            <a:ext cx="348204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창고 – 하사하기 확인 팝업</a:t>
            </a:r>
          </a:p>
        </p:txBody>
      </p:sp>
      <p:cxnSp>
        <p:nvCxnSpPr>
          <p:cNvPr id="954" name="Shape 954"/>
          <p:cNvCxnSpPr/>
          <p:nvPr/>
        </p:nvCxnSpPr>
        <p:spPr>
          <a:xfrm>
            <a:off x="251492" y="521256"/>
            <a:ext cx="3398481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pic>
        <p:nvPicPr>
          <p:cNvPr id="955" name="Shape 9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59" y="753079"/>
            <a:ext cx="3189069" cy="5688815"/>
          </a:xfrm>
          <a:prstGeom prst="rect">
            <a:avLst/>
          </a:prstGeom>
          <a:noFill/>
          <a:ln>
            <a:noFill/>
          </a:ln>
        </p:spPr>
      </p:pic>
      <p:sp>
        <p:nvSpPr>
          <p:cNvPr id="956" name="Shape 956"/>
          <p:cNvSpPr/>
          <p:nvPr/>
        </p:nvSpPr>
        <p:spPr>
          <a:xfrm>
            <a:off x="372659" y="753079"/>
            <a:ext cx="3165195" cy="5688815"/>
          </a:xfrm>
          <a:prstGeom prst="rect">
            <a:avLst/>
          </a:prstGeom>
          <a:solidFill>
            <a:schemeClr val="dk1">
              <a:alpha val="21960"/>
            </a:schemeClr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Shape 957"/>
          <p:cNvSpPr/>
          <p:nvPr/>
        </p:nvSpPr>
        <p:spPr>
          <a:xfrm>
            <a:off x="1317083" y="6041307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sp>
        <p:nvSpPr>
          <p:cNvPr id="958" name="Shape 958"/>
          <p:cNvSpPr/>
          <p:nvPr/>
        </p:nvSpPr>
        <p:spPr>
          <a:xfrm>
            <a:off x="1280703" y="6031719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상세 정보</a:t>
            </a:r>
          </a:p>
        </p:txBody>
      </p:sp>
      <p:grpSp>
        <p:nvGrpSpPr>
          <p:cNvPr id="959" name="Shape 959"/>
          <p:cNvGrpSpPr/>
          <p:nvPr/>
        </p:nvGrpSpPr>
        <p:grpSpPr>
          <a:xfrm>
            <a:off x="364259" y="753080"/>
            <a:ext cx="3285714" cy="378029"/>
            <a:chOff x="3103888" y="1095866"/>
            <a:chExt cx="3285714" cy="378029"/>
          </a:xfrm>
        </p:grpSpPr>
        <p:grpSp>
          <p:nvGrpSpPr>
            <p:cNvPr id="960" name="Shape 960"/>
            <p:cNvGrpSpPr/>
            <p:nvPr/>
          </p:nvGrpSpPr>
          <p:grpSpPr>
            <a:xfrm>
              <a:off x="3103888" y="1095866"/>
              <a:ext cx="3285714" cy="377323"/>
              <a:chOff x="3103888" y="1095866"/>
              <a:chExt cx="3285714" cy="377323"/>
            </a:xfrm>
          </p:grpSpPr>
          <p:sp>
            <p:nvSpPr>
              <p:cNvPr id="961" name="Shape 961"/>
              <p:cNvSpPr/>
              <p:nvPr/>
            </p:nvSpPr>
            <p:spPr>
              <a:xfrm>
                <a:off x="3505373" y="1125408"/>
                <a:ext cx="2766879" cy="289995"/>
              </a:xfrm>
              <a:prstGeom prst="roundRect">
                <a:avLst>
                  <a:gd fmla="val 16667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962" name="Shape 96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5050601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63" name="Shape 963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3523132" y="1173698"/>
                <a:ext cx="201838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64" name="Shape 964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4531207" y="1173698"/>
                <a:ext cx="202583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65" name="Shape 965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4041780" y="1173698"/>
                <a:ext cx="172617" cy="16622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966" name="Shape 966"/>
              <p:cNvSpPr/>
              <p:nvPr/>
            </p:nvSpPr>
            <p:spPr>
              <a:xfrm>
                <a:off x="3647573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967" name="Shape 967"/>
              <p:cNvSpPr/>
              <p:nvPr/>
            </p:nvSpPr>
            <p:spPr>
              <a:xfrm>
                <a:off x="4137001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968" name="Shape 968"/>
              <p:cNvSpPr/>
              <p:nvPr/>
            </p:nvSpPr>
            <p:spPr>
              <a:xfrm>
                <a:off x="4656394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sp>
            <p:nvSpPr>
              <p:cNvPr id="969" name="Shape 969"/>
              <p:cNvSpPr/>
              <p:nvPr/>
            </p:nvSpPr>
            <p:spPr>
              <a:xfrm>
                <a:off x="5175787" y="1156780"/>
                <a:ext cx="471604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100.1K</a:t>
                </a:r>
              </a:p>
            </p:txBody>
          </p:sp>
          <p:cxnSp>
            <p:nvCxnSpPr>
              <p:cNvPr id="970" name="Shape 970"/>
              <p:cNvCxnSpPr/>
              <p:nvPr/>
            </p:nvCxnSpPr>
            <p:spPr>
              <a:xfrm>
                <a:off x="3535582" y="1405675"/>
                <a:ext cx="2712060" cy="0"/>
              </a:xfrm>
              <a:prstGeom prst="straightConnector1">
                <a:avLst/>
              </a:prstGeom>
              <a:noFill/>
              <a:ln cap="flat" cmpd="sng" w="12700">
                <a:solidFill>
                  <a:schemeClr val="accent1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  <p:sp>
            <p:nvSpPr>
              <p:cNvPr id="971" name="Shape 971"/>
              <p:cNvSpPr/>
              <p:nvPr/>
            </p:nvSpPr>
            <p:spPr>
              <a:xfrm>
                <a:off x="5695182" y="1156780"/>
                <a:ext cx="694421" cy="2000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b="1" lang="en-US" sz="7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999,999,999</a:t>
                </a:r>
              </a:p>
            </p:txBody>
          </p:sp>
          <p:sp>
            <p:nvSpPr>
              <p:cNvPr id="972" name="Shape 972"/>
              <p:cNvSpPr/>
              <p:nvPr/>
            </p:nvSpPr>
            <p:spPr>
              <a:xfrm>
                <a:off x="3103888" y="1095866"/>
                <a:ext cx="432642" cy="377323"/>
              </a:xfrm>
              <a:prstGeom prst="rect">
                <a:avLst/>
              </a:prstGeom>
              <a:solidFill>
                <a:schemeClr val="accent1">
                  <a:alpha val="25882"/>
                </a:schemeClr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973" name="Shape 973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5569994" y="1143558"/>
                <a:ext cx="194888" cy="18628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974" name="Shape 974"/>
            <p:cNvPicPr preferRelativeResize="0"/>
            <p:nvPr/>
          </p:nvPicPr>
          <p:blipFill rotWithShape="1">
            <a:blip r:embed="rId9">
              <a:alphaModFix/>
            </a:blip>
            <a:srcRect b="23857" l="0" r="-2978" t="0"/>
            <a:stretch/>
          </p:blipFill>
          <p:spPr>
            <a:xfrm>
              <a:off x="3133510" y="1100357"/>
              <a:ext cx="373395" cy="37353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5" name="Shape 975"/>
          <p:cNvSpPr/>
          <p:nvPr/>
        </p:nvSpPr>
        <p:spPr>
          <a:xfrm>
            <a:off x="371380" y="753079"/>
            <a:ext cx="318520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Shape 976"/>
          <p:cNvSpPr/>
          <p:nvPr/>
        </p:nvSpPr>
        <p:spPr>
          <a:xfrm>
            <a:off x="364259" y="1110416"/>
            <a:ext cx="3187280" cy="4825811"/>
          </a:xfrm>
          <a:prstGeom prst="roundRect">
            <a:avLst>
              <a:gd fmla="val 1689" name="adj"/>
            </a:avLst>
          </a:prstGeom>
          <a:solidFill>
            <a:srgbClr val="9B9B9B"/>
          </a:solidFill>
          <a:ln cap="flat" cmpd="sng" w="9525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Shape 977"/>
          <p:cNvSpPr/>
          <p:nvPr/>
        </p:nvSpPr>
        <p:spPr>
          <a:xfrm>
            <a:off x="421791" y="1167832"/>
            <a:ext cx="3084378" cy="4692536"/>
          </a:xfrm>
          <a:prstGeom prst="roundRect">
            <a:avLst>
              <a:gd fmla="val 2563" name="adj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8" name="Shape 978"/>
          <p:cNvSpPr/>
          <p:nvPr/>
        </p:nvSpPr>
        <p:spPr>
          <a:xfrm>
            <a:off x="363703" y="756691"/>
            <a:ext cx="3208450" cy="330895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도시 자원하사하기</a:t>
            </a:r>
          </a:p>
        </p:txBody>
      </p:sp>
      <p:sp>
        <p:nvSpPr>
          <p:cNvPr id="979" name="Shape 979"/>
          <p:cNvSpPr/>
          <p:nvPr/>
        </p:nvSpPr>
        <p:spPr>
          <a:xfrm>
            <a:off x="453983" y="6000569"/>
            <a:ext cx="522334" cy="38170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 cap="flat" cmpd="sng" w="19050">
            <a:solidFill>
              <a:srgbClr val="FFF2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Shape 980"/>
          <p:cNvSpPr/>
          <p:nvPr/>
        </p:nvSpPr>
        <p:spPr>
          <a:xfrm rot="10800000">
            <a:off x="537353" y="6092945"/>
            <a:ext cx="336929" cy="2053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Shape 981"/>
          <p:cNvSpPr/>
          <p:nvPr/>
        </p:nvSpPr>
        <p:spPr>
          <a:xfrm>
            <a:off x="1318690" y="6059276"/>
            <a:ext cx="85472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황궁 창고</a:t>
            </a:r>
          </a:p>
        </p:txBody>
      </p:sp>
      <p:sp>
        <p:nvSpPr>
          <p:cNvPr id="982" name="Shape 982"/>
          <p:cNvSpPr/>
          <p:nvPr/>
        </p:nvSpPr>
        <p:spPr>
          <a:xfrm>
            <a:off x="2624274" y="6047805"/>
            <a:ext cx="646331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하사품</a:t>
            </a:r>
          </a:p>
        </p:txBody>
      </p:sp>
      <p:sp>
        <p:nvSpPr>
          <p:cNvPr id="983" name="Shape 983"/>
          <p:cNvSpPr/>
          <p:nvPr/>
        </p:nvSpPr>
        <p:spPr>
          <a:xfrm>
            <a:off x="1040940" y="6026285"/>
            <a:ext cx="1712533" cy="340805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" name="Shape 984"/>
          <p:cNvSpPr/>
          <p:nvPr/>
        </p:nvSpPr>
        <p:spPr>
          <a:xfrm>
            <a:off x="2827793" y="6026516"/>
            <a:ext cx="682698" cy="338711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검색</a:t>
            </a:r>
          </a:p>
        </p:txBody>
      </p:sp>
      <p:sp>
        <p:nvSpPr>
          <p:cNvPr id="985" name="Shape 985"/>
          <p:cNvSpPr/>
          <p:nvPr/>
        </p:nvSpPr>
        <p:spPr>
          <a:xfrm>
            <a:off x="1078054" y="6078737"/>
            <a:ext cx="1634514" cy="235903"/>
          </a:xfrm>
          <a:prstGeom prst="rect">
            <a:avLst/>
          </a:prstGeom>
          <a:solidFill>
            <a:srgbClr val="D0CECE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Shape 986"/>
          <p:cNvSpPr/>
          <p:nvPr/>
        </p:nvSpPr>
        <p:spPr>
          <a:xfrm>
            <a:off x="409285" y="5878335"/>
            <a:ext cx="3093992" cy="558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7" name="Shape 987"/>
          <p:cNvGrpSpPr/>
          <p:nvPr/>
        </p:nvGrpSpPr>
        <p:grpSpPr>
          <a:xfrm>
            <a:off x="492083" y="1228956"/>
            <a:ext cx="1472958" cy="769873"/>
            <a:chOff x="3728601" y="2723281"/>
            <a:chExt cx="1472958" cy="769873"/>
          </a:xfrm>
        </p:grpSpPr>
        <p:sp>
          <p:nvSpPr>
            <p:cNvPr id="988" name="Shape 98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89" name="Shape 98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0" name="Shape 99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Shape 99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992" name="Shape 99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Shape 99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994" name="Shape 99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995" name="Shape 99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996" name="Shape 99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997" name="Shape 997"/>
          <p:cNvGrpSpPr/>
          <p:nvPr/>
        </p:nvGrpSpPr>
        <p:grpSpPr>
          <a:xfrm>
            <a:off x="2001960" y="1228956"/>
            <a:ext cx="1472958" cy="769873"/>
            <a:chOff x="3728601" y="2723281"/>
            <a:chExt cx="1472958" cy="769873"/>
          </a:xfrm>
        </p:grpSpPr>
        <p:sp>
          <p:nvSpPr>
            <p:cNvPr id="998" name="Shape 99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99" name="Shape 99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0" name="Shape 100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Shape 100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1002" name="Shape 100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Shape 100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04" name="Shape 100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05" name="Shape 100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1006" name="Shape 100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007" name="Shape 1007"/>
          <p:cNvGrpSpPr/>
          <p:nvPr/>
        </p:nvGrpSpPr>
        <p:grpSpPr>
          <a:xfrm>
            <a:off x="485723" y="2169757"/>
            <a:ext cx="1472958" cy="769873"/>
            <a:chOff x="3728601" y="2723281"/>
            <a:chExt cx="1472958" cy="769873"/>
          </a:xfrm>
        </p:grpSpPr>
        <p:sp>
          <p:nvSpPr>
            <p:cNvPr id="1008" name="Shape 100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09" name="Shape 100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0" name="Shape 101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Shape 101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1012" name="Shape 101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Shape 101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14" name="Shape 101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15" name="Shape 101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1016" name="Shape 101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017" name="Shape 1017"/>
          <p:cNvGrpSpPr/>
          <p:nvPr/>
        </p:nvGrpSpPr>
        <p:grpSpPr>
          <a:xfrm>
            <a:off x="1995600" y="2169757"/>
            <a:ext cx="1472958" cy="769873"/>
            <a:chOff x="3728601" y="2723281"/>
            <a:chExt cx="1472958" cy="769873"/>
          </a:xfrm>
        </p:grpSpPr>
        <p:sp>
          <p:nvSpPr>
            <p:cNvPr id="1018" name="Shape 101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19" name="Shape 101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0" name="Shape 102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Shape 102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1022" name="Shape 102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Shape 102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24" name="Shape 102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25" name="Shape 102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1026" name="Shape 102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027" name="Shape 1027"/>
          <p:cNvGrpSpPr/>
          <p:nvPr/>
        </p:nvGrpSpPr>
        <p:grpSpPr>
          <a:xfrm>
            <a:off x="492083" y="3110558"/>
            <a:ext cx="1472958" cy="769873"/>
            <a:chOff x="3728601" y="2723281"/>
            <a:chExt cx="1472958" cy="769873"/>
          </a:xfrm>
        </p:grpSpPr>
        <p:sp>
          <p:nvSpPr>
            <p:cNvPr id="1028" name="Shape 102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29" name="Shape 102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0" name="Shape 103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Shape 103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1032" name="Shape 103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Shape 103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34" name="Shape 103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35" name="Shape 103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1036" name="Shape 103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037" name="Shape 1037"/>
          <p:cNvGrpSpPr/>
          <p:nvPr/>
        </p:nvGrpSpPr>
        <p:grpSpPr>
          <a:xfrm>
            <a:off x="2001960" y="3110558"/>
            <a:ext cx="1472958" cy="769873"/>
            <a:chOff x="3728601" y="2723281"/>
            <a:chExt cx="1472958" cy="769873"/>
          </a:xfrm>
        </p:grpSpPr>
        <p:sp>
          <p:nvSpPr>
            <p:cNvPr id="1038" name="Shape 103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39" name="Shape 103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0" name="Shape 104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Shape 104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1042" name="Shape 104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Shape 104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44" name="Shape 104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45" name="Shape 104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1046" name="Shape 104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047" name="Shape 1047"/>
          <p:cNvGrpSpPr/>
          <p:nvPr/>
        </p:nvGrpSpPr>
        <p:grpSpPr>
          <a:xfrm>
            <a:off x="485723" y="4051359"/>
            <a:ext cx="1472958" cy="769873"/>
            <a:chOff x="3728601" y="2723281"/>
            <a:chExt cx="1472958" cy="769873"/>
          </a:xfrm>
        </p:grpSpPr>
        <p:sp>
          <p:nvSpPr>
            <p:cNvPr id="1048" name="Shape 104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49" name="Shape 104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50" name="Shape 105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Shape 105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1052" name="Shape 105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Shape 105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54" name="Shape 105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55" name="Shape 105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1056" name="Shape 105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057" name="Shape 1057"/>
          <p:cNvGrpSpPr/>
          <p:nvPr/>
        </p:nvGrpSpPr>
        <p:grpSpPr>
          <a:xfrm>
            <a:off x="1995600" y="4051359"/>
            <a:ext cx="1472958" cy="769873"/>
            <a:chOff x="3728601" y="2723281"/>
            <a:chExt cx="1472958" cy="769873"/>
          </a:xfrm>
        </p:grpSpPr>
        <p:sp>
          <p:nvSpPr>
            <p:cNvPr id="1058" name="Shape 105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9" name="Shape 105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0" name="Shape 106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Shape 106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1062" name="Shape 106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Shape 106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64" name="Shape 106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65" name="Shape 106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1066" name="Shape 106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067" name="Shape 1067"/>
          <p:cNvGrpSpPr/>
          <p:nvPr/>
        </p:nvGrpSpPr>
        <p:grpSpPr>
          <a:xfrm>
            <a:off x="485723" y="4992158"/>
            <a:ext cx="1472958" cy="769873"/>
            <a:chOff x="3728601" y="2723281"/>
            <a:chExt cx="1472958" cy="769873"/>
          </a:xfrm>
        </p:grpSpPr>
        <p:sp>
          <p:nvSpPr>
            <p:cNvPr id="1068" name="Shape 106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69" name="Shape 106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70" name="Shape 107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Shape 107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1072" name="Shape 107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Shape 107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74" name="Shape 107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75" name="Shape 107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1076" name="Shape 107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grpSp>
        <p:nvGrpSpPr>
          <p:cNvPr id="1077" name="Shape 1077"/>
          <p:cNvGrpSpPr/>
          <p:nvPr/>
        </p:nvGrpSpPr>
        <p:grpSpPr>
          <a:xfrm>
            <a:off x="1995600" y="4992158"/>
            <a:ext cx="1472958" cy="769873"/>
            <a:chOff x="3728601" y="2723281"/>
            <a:chExt cx="1472958" cy="769873"/>
          </a:xfrm>
        </p:grpSpPr>
        <p:sp>
          <p:nvSpPr>
            <p:cNvPr id="1078" name="Shape 1078"/>
            <p:cNvSpPr/>
            <p:nvPr/>
          </p:nvSpPr>
          <p:spPr>
            <a:xfrm>
              <a:off x="3728601" y="2756592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79" name="Shape 1079"/>
            <p:cNvPicPr preferRelativeResize="0"/>
            <p:nvPr/>
          </p:nvPicPr>
          <p:blipFill rotWithShape="1">
            <a:blip r:embed="rId10">
              <a:alphaModFix/>
            </a:blip>
            <a:srcRect b="53838" l="0" r="0" t="0"/>
            <a:stretch/>
          </p:blipFill>
          <p:spPr>
            <a:xfrm>
              <a:off x="3743562" y="2723281"/>
              <a:ext cx="678688" cy="739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0" name="Shape 1080"/>
            <p:cNvSpPr/>
            <p:nvPr/>
          </p:nvSpPr>
          <p:spPr>
            <a:xfrm>
              <a:off x="4409658" y="3256522"/>
              <a:ext cx="742947" cy="216198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Shape 1081"/>
            <p:cNvSpPr txBox="1"/>
            <p:nvPr/>
          </p:nvSpPr>
          <p:spPr>
            <a:xfrm>
              <a:off x="4715419" y="3246933"/>
              <a:ext cx="473205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Chris</a:t>
              </a:r>
            </a:p>
          </p:txBody>
        </p:sp>
        <p:sp>
          <p:nvSpPr>
            <p:cNvPr id="1082" name="Shape 1082"/>
            <p:cNvSpPr/>
            <p:nvPr/>
          </p:nvSpPr>
          <p:spPr>
            <a:xfrm>
              <a:off x="4409658" y="2755833"/>
              <a:ext cx="740354" cy="503606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Shape 1083"/>
            <p:cNvSpPr txBox="1"/>
            <p:nvPr/>
          </p:nvSpPr>
          <p:spPr>
            <a:xfrm>
              <a:off x="4512307" y="2723281"/>
              <a:ext cx="530915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84" name="Shape 1084"/>
            <p:cNvSpPr txBox="1"/>
            <p:nvPr/>
          </p:nvSpPr>
          <p:spPr>
            <a:xfrm>
              <a:off x="4411857" y="2861586"/>
              <a:ext cx="748923" cy="2308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85" name="Shape 1085"/>
            <p:cNvSpPr txBox="1"/>
            <p:nvPr/>
          </p:nvSpPr>
          <p:spPr>
            <a:xfrm>
              <a:off x="4382105" y="3044042"/>
              <a:ext cx="819454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CLEGAMES</a:t>
              </a:r>
            </a:p>
          </p:txBody>
        </p:sp>
        <p:cxnSp>
          <p:nvCxnSpPr>
            <p:cNvPr id="1086" name="Shape 1086"/>
            <p:cNvCxnSpPr/>
            <p:nvPr/>
          </p:nvCxnSpPr>
          <p:spPr>
            <a:xfrm>
              <a:off x="4446528" y="3063164"/>
              <a:ext cx="698268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miter/>
              <a:headEnd len="med" w="med" type="none"/>
              <a:tailEnd len="med" w="med" type="none"/>
            </a:ln>
          </p:spPr>
        </p:cxnSp>
      </p:grpSp>
      <p:sp>
        <p:nvSpPr>
          <p:cNvPr id="1087" name="Shape 1087"/>
          <p:cNvSpPr/>
          <p:nvPr/>
        </p:nvSpPr>
        <p:spPr>
          <a:xfrm>
            <a:off x="349487" y="745350"/>
            <a:ext cx="3212241" cy="5688815"/>
          </a:xfrm>
          <a:prstGeom prst="rect">
            <a:avLst/>
          </a:prstGeom>
          <a:solidFill>
            <a:schemeClr val="dk1">
              <a:alpha val="61960"/>
            </a:schemeClr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8" name="Shape 1088"/>
          <p:cNvGrpSpPr/>
          <p:nvPr/>
        </p:nvGrpSpPr>
        <p:grpSpPr>
          <a:xfrm>
            <a:off x="397580" y="2435596"/>
            <a:ext cx="1511526" cy="1112904"/>
            <a:chOff x="2823058" y="2029289"/>
            <a:chExt cx="1511526" cy="1112904"/>
          </a:xfrm>
        </p:grpSpPr>
        <p:sp>
          <p:nvSpPr>
            <p:cNvPr id="1089" name="Shape 1089"/>
            <p:cNvSpPr/>
            <p:nvPr/>
          </p:nvSpPr>
          <p:spPr>
            <a:xfrm>
              <a:off x="2869057" y="2404873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90" name="Shape 1090"/>
            <p:cNvPicPr preferRelativeResize="0"/>
            <p:nvPr/>
          </p:nvPicPr>
          <p:blipFill rotWithShape="1">
            <a:blip r:embed="rId11">
              <a:alphaModFix/>
            </a:blip>
            <a:srcRect b="53838" l="0" r="0" t="0"/>
            <a:stretch/>
          </p:blipFill>
          <p:spPr>
            <a:xfrm>
              <a:off x="2823058" y="2029289"/>
              <a:ext cx="778965" cy="8746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1" name="Shape 1091"/>
            <p:cNvSpPr/>
            <p:nvPr/>
          </p:nvSpPr>
          <p:spPr>
            <a:xfrm>
              <a:off x="2869057" y="2904801"/>
              <a:ext cx="1424005" cy="237391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Shape 1092"/>
            <p:cNvSpPr txBox="1"/>
            <p:nvPr/>
          </p:nvSpPr>
          <p:spPr>
            <a:xfrm>
              <a:off x="2863484" y="2895214"/>
              <a:ext cx="143340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영주 닉네임 123456…</a:t>
              </a:r>
            </a:p>
          </p:txBody>
        </p:sp>
        <p:sp>
          <p:nvSpPr>
            <p:cNvPr id="1093" name="Shape 1093"/>
            <p:cNvSpPr/>
            <p:nvPr/>
          </p:nvSpPr>
          <p:spPr>
            <a:xfrm>
              <a:off x="3550114" y="2143123"/>
              <a:ext cx="740354" cy="764597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Shape 1094"/>
            <p:cNvSpPr txBox="1"/>
            <p:nvPr/>
          </p:nvSpPr>
          <p:spPr>
            <a:xfrm>
              <a:off x="3590221" y="2142427"/>
              <a:ext cx="60785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095" name="Shape 1095"/>
            <p:cNvSpPr txBox="1"/>
            <p:nvPr/>
          </p:nvSpPr>
          <p:spPr>
            <a:xfrm>
              <a:off x="3502305" y="2288410"/>
              <a:ext cx="832278" cy="253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096" name="Shape 1096"/>
            <p:cNvSpPr txBox="1"/>
            <p:nvPr/>
          </p:nvSpPr>
          <p:spPr>
            <a:xfrm>
              <a:off x="3580187" y="2503427"/>
              <a:ext cx="6289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KOR</a:t>
              </a:r>
            </a:p>
          </p:txBody>
        </p:sp>
      </p:grpSp>
      <p:grpSp>
        <p:nvGrpSpPr>
          <p:cNvPr id="1097" name="Shape 1097"/>
          <p:cNvGrpSpPr/>
          <p:nvPr/>
        </p:nvGrpSpPr>
        <p:grpSpPr>
          <a:xfrm>
            <a:off x="2006883" y="2425467"/>
            <a:ext cx="1511526" cy="1112904"/>
            <a:chOff x="2823058" y="2029289"/>
            <a:chExt cx="1511526" cy="1112904"/>
          </a:xfrm>
        </p:grpSpPr>
        <p:sp>
          <p:nvSpPr>
            <p:cNvPr id="1098" name="Shape 1098"/>
            <p:cNvSpPr/>
            <p:nvPr/>
          </p:nvSpPr>
          <p:spPr>
            <a:xfrm>
              <a:off x="2869057" y="2404873"/>
              <a:ext cx="1424005" cy="719354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99" name="Shape 1099"/>
            <p:cNvPicPr preferRelativeResize="0"/>
            <p:nvPr/>
          </p:nvPicPr>
          <p:blipFill rotWithShape="1">
            <a:blip r:embed="rId11">
              <a:alphaModFix/>
            </a:blip>
            <a:srcRect b="53838" l="0" r="0" t="0"/>
            <a:stretch/>
          </p:blipFill>
          <p:spPr>
            <a:xfrm>
              <a:off x="2823058" y="2029289"/>
              <a:ext cx="778965" cy="8746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0" name="Shape 1100"/>
            <p:cNvSpPr/>
            <p:nvPr/>
          </p:nvSpPr>
          <p:spPr>
            <a:xfrm>
              <a:off x="2869057" y="2904801"/>
              <a:ext cx="1424005" cy="237391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Shape 1101"/>
            <p:cNvSpPr txBox="1"/>
            <p:nvPr/>
          </p:nvSpPr>
          <p:spPr>
            <a:xfrm>
              <a:off x="2863484" y="2895214"/>
              <a:ext cx="1433406" cy="246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영주 닉네임 123456…</a:t>
              </a:r>
            </a:p>
          </p:txBody>
        </p:sp>
        <p:sp>
          <p:nvSpPr>
            <p:cNvPr id="1102" name="Shape 1102"/>
            <p:cNvSpPr/>
            <p:nvPr/>
          </p:nvSpPr>
          <p:spPr>
            <a:xfrm>
              <a:off x="3550114" y="2143123"/>
              <a:ext cx="740354" cy="764597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Shape 1103"/>
            <p:cNvSpPr txBox="1"/>
            <p:nvPr/>
          </p:nvSpPr>
          <p:spPr>
            <a:xfrm>
              <a:off x="3590221" y="2142427"/>
              <a:ext cx="607859" cy="261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전투력</a:t>
              </a:r>
            </a:p>
          </p:txBody>
        </p:sp>
        <p:sp>
          <p:nvSpPr>
            <p:cNvPr id="1104" name="Shape 1104"/>
            <p:cNvSpPr txBox="1"/>
            <p:nvPr/>
          </p:nvSpPr>
          <p:spPr>
            <a:xfrm>
              <a:off x="3502305" y="2288410"/>
              <a:ext cx="832278" cy="253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05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99,999,999</a:t>
              </a:r>
            </a:p>
          </p:txBody>
        </p:sp>
        <p:sp>
          <p:nvSpPr>
            <p:cNvPr id="1105" name="Shape 1105"/>
            <p:cNvSpPr txBox="1"/>
            <p:nvPr/>
          </p:nvSpPr>
          <p:spPr>
            <a:xfrm>
              <a:off x="3580187" y="2503427"/>
              <a:ext cx="559769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</a:t>
              </a:r>
            </a:p>
          </p:txBody>
        </p:sp>
      </p:grpSp>
      <p:cxnSp>
        <p:nvCxnSpPr>
          <p:cNvPr id="1106" name="Shape 1106"/>
          <p:cNvCxnSpPr/>
          <p:nvPr/>
        </p:nvCxnSpPr>
        <p:spPr>
          <a:xfrm>
            <a:off x="2770810" y="2912358"/>
            <a:ext cx="698268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107" name="Shape 1107"/>
          <p:cNvCxnSpPr/>
          <p:nvPr/>
        </p:nvCxnSpPr>
        <p:spPr>
          <a:xfrm>
            <a:off x="1190819" y="2921153"/>
            <a:ext cx="698268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108" name="Shape 1108"/>
          <p:cNvCxnSpPr/>
          <p:nvPr/>
        </p:nvCxnSpPr>
        <p:spPr>
          <a:xfrm>
            <a:off x="1182416" y="4110087"/>
            <a:ext cx="698268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109" name="Shape 1109"/>
          <p:cNvCxnSpPr/>
          <p:nvPr/>
        </p:nvCxnSpPr>
        <p:spPr>
          <a:xfrm>
            <a:off x="2791721" y="4099957"/>
            <a:ext cx="698268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110" name="Shape 1110"/>
          <p:cNvSpPr/>
          <p:nvPr/>
        </p:nvSpPr>
        <p:spPr>
          <a:xfrm>
            <a:off x="360954" y="2116725"/>
            <a:ext cx="3198337" cy="204056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1" name="Shape 1111"/>
          <p:cNvSpPr txBox="1"/>
          <p:nvPr/>
        </p:nvSpPr>
        <p:spPr>
          <a:xfrm>
            <a:off x="406495" y="2228523"/>
            <a:ext cx="3062583" cy="246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[ Chris ]</a:t>
            </a: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님에게 </a:t>
            </a:r>
            <a:r>
              <a:rPr b="1" lang="en-US" sz="10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자원</a:t>
            </a: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을 하사하시겠습니까?</a:t>
            </a:r>
          </a:p>
        </p:txBody>
      </p:sp>
      <p:sp>
        <p:nvSpPr>
          <p:cNvPr id="1112" name="Shape 1112"/>
          <p:cNvSpPr/>
          <p:nvPr/>
        </p:nvSpPr>
        <p:spPr>
          <a:xfrm>
            <a:off x="1477357" y="3668121"/>
            <a:ext cx="914400" cy="309346"/>
          </a:xfrm>
          <a:prstGeom prst="rect">
            <a:avLst/>
          </a:prstGeom>
          <a:solidFill>
            <a:schemeClr val="accent2"/>
          </a:solidFill>
          <a:ln cap="flat" cmpd="sng" w="12700">
            <a:solidFill>
              <a:srgbClr val="42719B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하사하기</a:t>
            </a:r>
          </a:p>
        </p:txBody>
      </p:sp>
      <p:cxnSp>
        <p:nvCxnSpPr>
          <p:cNvPr id="1113" name="Shape 1113"/>
          <p:cNvCxnSpPr/>
          <p:nvPr/>
        </p:nvCxnSpPr>
        <p:spPr>
          <a:xfrm>
            <a:off x="369988" y="2105180"/>
            <a:ext cx="3202164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114" name="Shape 1114"/>
          <p:cNvCxnSpPr/>
          <p:nvPr/>
        </p:nvCxnSpPr>
        <p:spPr>
          <a:xfrm>
            <a:off x="298503" y="4153471"/>
            <a:ext cx="3264407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115" name="Shape 1115"/>
          <p:cNvSpPr/>
          <p:nvPr/>
        </p:nvSpPr>
        <p:spPr>
          <a:xfrm>
            <a:off x="607245" y="2865088"/>
            <a:ext cx="2688915" cy="90572"/>
          </a:xfrm>
          <a:prstGeom prst="rect">
            <a:avLst/>
          </a:prstGeom>
          <a:solidFill>
            <a:srgbClr val="AEABAB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6" name="Shape 1116"/>
          <p:cNvSpPr/>
          <p:nvPr/>
        </p:nvSpPr>
        <p:spPr>
          <a:xfrm>
            <a:off x="1119594" y="2768208"/>
            <a:ext cx="167610" cy="291483"/>
          </a:xfrm>
          <a:prstGeom prst="rect">
            <a:avLst/>
          </a:prstGeom>
          <a:solidFill>
            <a:srgbClr val="FF0000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Shape 1117"/>
          <p:cNvSpPr/>
          <p:nvPr/>
        </p:nvSpPr>
        <p:spPr>
          <a:xfrm>
            <a:off x="947013" y="3150481"/>
            <a:ext cx="1010282" cy="251466"/>
          </a:xfrm>
          <a:prstGeom prst="rect">
            <a:avLst/>
          </a:prstGeom>
          <a:solidFill>
            <a:srgbClr val="AEABAB"/>
          </a:solidFill>
          <a:ln cap="flat" cmpd="sng" w="12700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7,999,999</a:t>
            </a:r>
          </a:p>
        </p:txBody>
      </p:sp>
      <p:sp>
        <p:nvSpPr>
          <p:cNvPr id="1118" name="Shape 1118"/>
          <p:cNvSpPr txBox="1"/>
          <p:nvPr/>
        </p:nvSpPr>
        <p:spPr>
          <a:xfrm>
            <a:off x="1946553" y="3147217"/>
            <a:ext cx="994183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/999,999,999</a:t>
            </a:r>
          </a:p>
        </p:txBody>
      </p:sp>
      <p:sp>
        <p:nvSpPr>
          <p:cNvPr id="1119" name="Shape 1119"/>
          <p:cNvSpPr/>
          <p:nvPr/>
        </p:nvSpPr>
        <p:spPr>
          <a:xfrm>
            <a:off x="3685700" y="2535802"/>
            <a:ext cx="7675719" cy="16158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스크롤바를 사용하여 수치를 설정할 수 있습니다.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수치를 직접 입력할 수 있습니다.</a:t>
            </a:r>
            <a:b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 경우, 하단에 키패드가 출력됩니다.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하사하기 버튼을 누르면, 입력한 수치만큼 해당 유저에게 자원이 지급됩니다.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하사할 경우, 하사 완료 팝업이 호출됩니다.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Shape 1124"/>
          <p:cNvSpPr/>
          <p:nvPr/>
        </p:nvSpPr>
        <p:spPr>
          <a:xfrm>
            <a:off x="215538" y="142595"/>
            <a:ext cx="302037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창고 – 하사 완료 팝업</a:t>
            </a:r>
          </a:p>
        </p:txBody>
      </p:sp>
      <p:cxnSp>
        <p:nvCxnSpPr>
          <p:cNvPr id="1125" name="Shape 1125"/>
          <p:cNvCxnSpPr/>
          <p:nvPr/>
        </p:nvCxnSpPr>
        <p:spPr>
          <a:xfrm>
            <a:off x="251492" y="521256"/>
            <a:ext cx="3398481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pSp>
        <p:nvGrpSpPr>
          <p:cNvPr id="1126" name="Shape 1126"/>
          <p:cNvGrpSpPr/>
          <p:nvPr/>
        </p:nvGrpSpPr>
        <p:grpSpPr>
          <a:xfrm>
            <a:off x="349487" y="745350"/>
            <a:ext cx="3300487" cy="5696544"/>
            <a:chOff x="349487" y="745350"/>
            <a:chExt cx="3300487" cy="5696544"/>
          </a:xfrm>
        </p:grpSpPr>
        <p:pic>
          <p:nvPicPr>
            <p:cNvPr id="1127" name="Shape 11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72659" y="753079"/>
              <a:ext cx="3189069" cy="56888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28" name="Shape 1128"/>
            <p:cNvSpPr/>
            <p:nvPr/>
          </p:nvSpPr>
          <p:spPr>
            <a:xfrm>
              <a:off x="372659" y="753079"/>
              <a:ext cx="3165195" cy="5688815"/>
            </a:xfrm>
            <a:prstGeom prst="rect">
              <a:avLst/>
            </a:prstGeom>
            <a:solidFill>
              <a:schemeClr val="dk1">
                <a:alpha val="21960"/>
              </a:schemeClr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Shape 1129"/>
            <p:cNvSpPr/>
            <p:nvPr/>
          </p:nvSpPr>
          <p:spPr>
            <a:xfrm>
              <a:off x="1317083" y="6041307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sp>
          <p:nvSpPr>
            <p:cNvPr id="1130" name="Shape 1130"/>
            <p:cNvSpPr/>
            <p:nvPr/>
          </p:nvSpPr>
          <p:spPr>
            <a:xfrm>
              <a:off x="1280703" y="6031719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상세 정보</a:t>
              </a:r>
            </a:p>
          </p:txBody>
        </p:sp>
        <p:grpSp>
          <p:nvGrpSpPr>
            <p:cNvPr id="1131" name="Shape 1131"/>
            <p:cNvGrpSpPr/>
            <p:nvPr/>
          </p:nvGrpSpPr>
          <p:grpSpPr>
            <a:xfrm>
              <a:off x="364259" y="753080"/>
              <a:ext cx="3285714" cy="378029"/>
              <a:chOff x="3103888" y="1095866"/>
              <a:chExt cx="3285714" cy="378029"/>
            </a:xfrm>
          </p:grpSpPr>
          <p:grpSp>
            <p:nvGrpSpPr>
              <p:cNvPr id="1132" name="Shape 1132"/>
              <p:cNvGrpSpPr/>
              <p:nvPr/>
            </p:nvGrpSpPr>
            <p:grpSpPr>
              <a:xfrm>
                <a:off x="3103888" y="1095866"/>
                <a:ext cx="3285714" cy="377323"/>
                <a:chOff x="3103888" y="1095866"/>
                <a:chExt cx="3285714" cy="377323"/>
              </a:xfrm>
            </p:grpSpPr>
            <p:sp>
              <p:nvSpPr>
                <p:cNvPr id="1133" name="Shape 1133"/>
                <p:cNvSpPr/>
                <p:nvPr/>
              </p:nvSpPr>
              <p:spPr>
                <a:xfrm>
                  <a:off x="3505373" y="1125408"/>
                  <a:ext cx="2766879" cy="289995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1134" name="Shape 1134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5050601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135" name="Shape 1135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 b="0" l="0" r="0" t="0"/>
                <a:stretch/>
              </p:blipFill>
              <p:spPr>
                <a:xfrm>
                  <a:off x="3523132" y="1173698"/>
                  <a:ext cx="201838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136" name="Shape 1136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 b="0" l="0" r="0" t="0"/>
                <a:stretch/>
              </p:blipFill>
              <p:spPr>
                <a:xfrm>
                  <a:off x="4531207" y="1173698"/>
                  <a:ext cx="202583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137" name="Shape 1137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 b="0" l="0" r="0" t="0"/>
                <a:stretch/>
              </p:blipFill>
              <p:spPr>
                <a:xfrm>
                  <a:off x="4041780" y="1173698"/>
                  <a:ext cx="172617" cy="16622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138" name="Shape 1138"/>
                <p:cNvSpPr/>
                <p:nvPr/>
              </p:nvSpPr>
              <p:spPr>
                <a:xfrm>
                  <a:off x="3647573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1139" name="Shape 1139"/>
                <p:cNvSpPr/>
                <p:nvPr/>
              </p:nvSpPr>
              <p:spPr>
                <a:xfrm>
                  <a:off x="4137001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1140" name="Shape 1140"/>
                <p:cNvSpPr/>
                <p:nvPr/>
              </p:nvSpPr>
              <p:spPr>
                <a:xfrm>
                  <a:off x="4656394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sp>
              <p:nvSpPr>
                <p:cNvPr id="1141" name="Shape 1141"/>
                <p:cNvSpPr/>
                <p:nvPr/>
              </p:nvSpPr>
              <p:spPr>
                <a:xfrm>
                  <a:off x="5175787" y="1156780"/>
                  <a:ext cx="471604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100.1K</a:t>
                  </a:r>
                </a:p>
              </p:txBody>
            </p:sp>
            <p:cxnSp>
              <p:nvCxnSpPr>
                <p:cNvPr id="1142" name="Shape 1142"/>
                <p:cNvCxnSpPr/>
                <p:nvPr/>
              </p:nvCxnSpPr>
              <p:spPr>
                <a:xfrm>
                  <a:off x="3535582" y="1405675"/>
                  <a:ext cx="2712060" cy="0"/>
                </a:xfrm>
                <a:prstGeom prst="straightConnector1">
                  <a:avLst/>
                </a:prstGeom>
                <a:noFill/>
                <a:ln cap="flat" cmpd="sng" w="12700">
                  <a:solidFill>
                    <a:schemeClr val="accent1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</p:cxnSp>
            <p:sp>
              <p:nvSpPr>
                <p:cNvPr id="1143" name="Shape 1143"/>
                <p:cNvSpPr/>
                <p:nvPr/>
              </p:nvSpPr>
              <p:spPr>
                <a:xfrm>
                  <a:off x="5695182" y="1156780"/>
                  <a:ext cx="694421" cy="20005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45700" lIns="91425" rIns="91425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buSzPct val="25000"/>
                    <a:buNone/>
                  </a:pPr>
                  <a:r>
                    <a:rPr b="1"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999,999,999</a:t>
                  </a:r>
                </a:p>
              </p:txBody>
            </p:sp>
            <p:sp>
              <p:nvSpPr>
                <p:cNvPr id="1144" name="Shape 1144"/>
                <p:cNvSpPr/>
                <p:nvPr/>
              </p:nvSpPr>
              <p:spPr>
                <a:xfrm>
                  <a:off x="3103888" y="1095866"/>
                  <a:ext cx="432642" cy="377323"/>
                </a:xfrm>
                <a:prstGeom prst="rect">
                  <a:avLst/>
                </a:prstGeom>
                <a:solidFill>
                  <a:schemeClr val="accent1">
                    <a:alpha val="25882"/>
                  </a:schemeClr>
                </a:solidFill>
                <a:ln cap="flat" cmpd="sng" w="12700">
                  <a:solidFill>
                    <a:srgbClr val="42719B"/>
                  </a:solidFill>
                  <a:prstDash val="solid"/>
                  <a:miter/>
                  <a:headEnd len="med" w="med" type="none"/>
                  <a:tailEnd len="med" w="med" type="none"/>
                </a:ln>
              </p:spPr>
              <p:txBody>
                <a:bodyPr anchorCtr="0" anchor="ctr" bIns="45700" lIns="91425" rIns="91425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buNone/>
                  </a:pPr>
                  <a:r>
                    <a:t/>
                  </a:r>
                  <a:endParaRPr sz="18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pic>
              <p:nvPicPr>
                <p:cNvPr id="1145" name="Shape 1145"/>
                <p:cNvPicPr preferRelativeResize="0"/>
                <p:nvPr/>
              </p:nvPicPr>
              <p:blipFill rotWithShape="1">
                <a:blip r:embed="rId8">
                  <a:alphaModFix/>
                </a:blip>
                <a:srcRect b="0" l="0" r="0" t="0"/>
                <a:stretch/>
              </p:blipFill>
              <p:spPr>
                <a:xfrm>
                  <a:off x="5569994" y="1143558"/>
                  <a:ext cx="194888" cy="18628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1146" name="Shape 1146"/>
              <p:cNvPicPr preferRelativeResize="0"/>
              <p:nvPr/>
            </p:nvPicPr>
            <p:blipFill rotWithShape="1">
              <a:blip r:embed="rId9">
                <a:alphaModFix/>
              </a:blip>
              <a:srcRect b="23857" l="0" r="-2978" t="0"/>
              <a:stretch/>
            </p:blipFill>
            <p:spPr>
              <a:xfrm>
                <a:off x="3133510" y="1100357"/>
                <a:ext cx="373395" cy="3735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147" name="Shape 1147"/>
            <p:cNvSpPr/>
            <p:nvPr/>
          </p:nvSpPr>
          <p:spPr>
            <a:xfrm>
              <a:off x="371380" y="753079"/>
              <a:ext cx="3185201" cy="5688815"/>
            </a:xfrm>
            <a:prstGeom prst="rect">
              <a:avLst/>
            </a:prstGeom>
            <a:solidFill>
              <a:schemeClr val="dk1">
                <a:alpha val="61960"/>
              </a:schemeClr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Shape 1148"/>
            <p:cNvSpPr/>
            <p:nvPr/>
          </p:nvSpPr>
          <p:spPr>
            <a:xfrm>
              <a:off x="364259" y="1110416"/>
              <a:ext cx="3187280" cy="4825811"/>
            </a:xfrm>
            <a:prstGeom prst="roundRect">
              <a:avLst>
                <a:gd fmla="val 1689" name="adj"/>
              </a:avLst>
            </a:prstGeom>
            <a:solidFill>
              <a:srgbClr val="9B9B9B"/>
            </a:solidFill>
            <a:ln cap="flat" cmpd="sng" w="9525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Shape 1149"/>
            <p:cNvSpPr/>
            <p:nvPr/>
          </p:nvSpPr>
          <p:spPr>
            <a:xfrm>
              <a:off x="421791" y="1167832"/>
              <a:ext cx="3084378" cy="4692536"/>
            </a:xfrm>
            <a:prstGeom prst="roundRect">
              <a:avLst>
                <a:gd fmla="val 2563" name="adj"/>
              </a:avLst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Shape 1150"/>
            <p:cNvSpPr/>
            <p:nvPr/>
          </p:nvSpPr>
          <p:spPr>
            <a:xfrm>
              <a:off x="363703" y="756691"/>
              <a:ext cx="3208450" cy="330895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en-US"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도시 자원하사하기</a:t>
              </a:r>
            </a:p>
          </p:txBody>
        </p:sp>
        <p:sp>
          <p:nvSpPr>
            <p:cNvPr id="1151" name="Shape 1151"/>
            <p:cNvSpPr/>
            <p:nvPr/>
          </p:nvSpPr>
          <p:spPr>
            <a:xfrm>
              <a:off x="453983" y="6000569"/>
              <a:ext cx="522334" cy="381706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 cap="flat" cmpd="sng" w="19050">
              <a:solidFill>
                <a:srgbClr val="FFF2CC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Shape 1152"/>
            <p:cNvSpPr/>
            <p:nvPr/>
          </p:nvSpPr>
          <p:spPr>
            <a:xfrm rot="10800000">
              <a:off x="537353" y="6092945"/>
              <a:ext cx="336929" cy="20536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Shape 1153"/>
            <p:cNvSpPr/>
            <p:nvPr/>
          </p:nvSpPr>
          <p:spPr>
            <a:xfrm>
              <a:off x="1318690" y="6059276"/>
              <a:ext cx="85472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황궁 창고</a:t>
              </a:r>
            </a:p>
          </p:txBody>
        </p:sp>
        <p:sp>
          <p:nvSpPr>
            <p:cNvPr id="1154" name="Shape 1154"/>
            <p:cNvSpPr/>
            <p:nvPr/>
          </p:nvSpPr>
          <p:spPr>
            <a:xfrm>
              <a:off x="2624274" y="6047805"/>
              <a:ext cx="646331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1"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하사품</a:t>
              </a:r>
            </a:p>
          </p:txBody>
        </p:sp>
        <p:sp>
          <p:nvSpPr>
            <p:cNvPr id="1155" name="Shape 1155"/>
            <p:cNvSpPr/>
            <p:nvPr/>
          </p:nvSpPr>
          <p:spPr>
            <a:xfrm>
              <a:off x="1040940" y="6026285"/>
              <a:ext cx="1712533" cy="340805"/>
            </a:xfrm>
            <a:prstGeom prst="rect">
              <a:avLst/>
            </a:prstGeom>
            <a:solidFill>
              <a:schemeClr val="dk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Shape 1156"/>
            <p:cNvSpPr/>
            <p:nvPr/>
          </p:nvSpPr>
          <p:spPr>
            <a:xfrm>
              <a:off x="2827793" y="6026516"/>
              <a:ext cx="682698" cy="338711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chemeClr val="lt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lang="en-US" sz="11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검색</a:t>
              </a:r>
            </a:p>
          </p:txBody>
        </p:sp>
        <p:sp>
          <p:nvSpPr>
            <p:cNvPr id="1157" name="Shape 1157"/>
            <p:cNvSpPr/>
            <p:nvPr/>
          </p:nvSpPr>
          <p:spPr>
            <a:xfrm>
              <a:off x="1078054" y="6078737"/>
              <a:ext cx="1634514" cy="235903"/>
            </a:xfrm>
            <a:prstGeom prst="rect">
              <a:avLst/>
            </a:prstGeom>
            <a:solidFill>
              <a:srgbClr val="D0CECE"/>
            </a:solidFill>
            <a:ln cap="flat" cmpd="sng" w="12700">
              <a:solidFill>
                <a:srgbClr val="42719B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Shape 1158"/>
            <p:cNvSpPr/>
            <p:nvPr/>
          </p:nvSpPr>
          <p:spPr>
            <a:xfrm>
              <a:off x="409285" y="5878335"/>
              <a:ext cx="3093992" cy="558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59" name="Shape 1159"/>
            <p:cNvGrpSpPr/>
            <p:nvPr/>
          </p:nvGrpSpPr>
          <p:grpSpPr>
            <a:xfrm>
              <a:off x="492083" y="1228956"/>
              <a:ext cx="1472958" cy="769873"/>
              <a:chOff x="3728601" y="2723281"/>
              <a:chExt cx="1472958" cy="769873"/>
            </a:xfrm>
          </p:grpSpPr>
          <p:sp>
            <p:nvSpPr>
              <p:cNvPr id="1160" name="Shape 116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161" name="Shape 116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62" name="Shape 116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Shape 116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164" name="Shape 116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Shape 116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166" name="Shape 116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167" name="Shape 116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168" name="Shape 116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grpSp>
          <p:nvGrpSpPr>
            <p:cNvPr id="1169" name="Shape 1169"/>
            <p:cNvGrpSpPr/>
            <p:nvPr/>
          </p:nvGrpSpPr>
          <p:grpSpPr>
            <a:xfrm>
              <a:off x="2001960" y="1228956"/>
              <a:ext cx="1472958" cy="769873"/>
              <a:chOff x="3728601" y="2723281"/>
              <a:chExt cx="1472958" cy="769873"/>
            </a:xfrm>
          </p:grpSpPr>
          <p:sp>
            <p:nvSpPr>
              <p:cNvPr id="1170" name="Shape 117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171" name="Shape 117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72" name="Shape 117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Shape 117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174" name="Shape 117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Shape 117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176" name="Shape 117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177" name="Shape 117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178" name="Shape 117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grpSp>
          <p:nvGrpSpPr>
            <p:cNvPr id="1179" name="Shape 1179"/>
            <p:cNvGrpSpPr/>
            <p:nvPr/>
          </p:nvGrpSpPr>
          <p:grpSpPr>
            <a:xfrm>
              <a:off x="485723" y="2169757"/>
              <a:ext cx="1472958" cy="769873"/>
              <a:chOff x="3728601" y="2723281"/>
              <a:chExt cx="1472958" cy="769873"/>
            </a:xfrm>
          </p:grpSpPr>
          <p:sp>
            <p:nvSpPr>
              <p:cNvPr id="1180" name="Shape 118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181" name="Shape 118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82" name="Shape 118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Shape 118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184" name="Shape 118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Shape 118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186" name="Shape 118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187" name="Shape 118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188" name="Shape 118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grpSp>
          <p:nvGrpSpPr>
            <p:cNvPr id="1189" name="Shape 1189"/>
            <p:cNvGrpSpPr/>
            <p:nvPr/>
          </p:nvGrpSpPr>
          <p:grpSpPr>
            <a:xfrm>
              <a:off x="1995600" y="2169757"/>
              <a:ext cx="1472958" cy="769873"/>
              <a:chOff x="3728601" y="2723281"/>
              <a:chExt cx="1472958" cy="769873"/>
            </a:xfrm>
          </p:grpSpPr>
          <p:sp>
            <p:nvSpPr>
              <p:cNvPr id="1190" name="Shape 119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191" name="Shape 119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192" name="Shape 119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Shape 119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194" name="Shape 119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Shape 119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196" name="Shape 119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197" name="Shape 119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198" name="Shape 119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grpSp>
          <p:nvGrpSpPr>
            <p:cNvPr id="1199" name="Shape 1199"/>
            <p:cNvGrpSpPr/>
            <p:nvPr/>
          </p:nvGrpSpPr>
          <p:grpSpPr>
            <a:xfrm>
              <a:off x="492083" y="3110558"/>
              <a:ext cx="1472958" cy="769873"/>
              <a:chOff x="3728601" y="2723281"/>
              <a:chExt cx="1472958" cy="769873"/>
            </a:xfrm>
          </p:grpSpPr>
          <p:sp>
            <p:nvSpPr>
              <p:cNvPr id="1200" name="Shape 120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201" name="Shape 120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02" name="Shape 120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Shape 120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204" name="Shape 120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Shape 120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206" name="Shape 120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207" name="Shape 120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208" name="Shape 120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grpSp>
          <p:nvGrpSpPr>
            <p:cNvPr id="1209" name="Shape 1209"/>
            <p:cNvGrpSpPr/>
            <p:nvPr/>
          </p:nvGrpSpPr>
          <p:grpSpPr>
            <a:xfrm>
              <a:off x="2001960" y="3110558"/>
              <a:ext cx="1472958" cy="769873"/>
              <a:chOff x="3728601" y="2723281"/>
              <a:chExt cx="1472958" cy="769873"/>
            </a:xfrm>
          </p:grpSpPr>
          <p:sp>
            <p:nvSpPr>
              <p:cNvPr id="1210" name="Shape 121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211" name="Shape 121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12" name="Shape 121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Shape 121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214" name="Shape 121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Shape 121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216" name="Shape 121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217" name="Shape 121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218" name="Shape 121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grpSp>
          <p:nvGrpSpPr>
            <p:cNvPr id="1219" name="Shape 1219"/>
            <p:cNvGrpSpPr/>
            <p:nvPr/>
          </p:nvGrpSpPr>
          <p:grpSpPr>
            <a:xfrm>
              <a:off x="485723" y="4051359"/>
              <a:ext cx="1472958" cy="769873"/>
              <a:chOff x="3728601" y="2723281"/>
              <a:chExt cx="1472958" cy="769873"/>
            </a:xfrm>
          </p:grpSpPr>
          <p:sp>
            <p:nvSpPr>
              <p:cNvPr id="1220" name="Shape 122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221" name="Shape 122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22" name="Shape 122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Shape 122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224" name="Shape 122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Shape 122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226" name="Shape 122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227" name="Shape 122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228" name="Shape 122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grpSp>
          <p:nvGrpSpPr>
            <p:cNvPr id="1229" name="Shape 1229"/>
            <p:cNvGrpSpPr/>
            <p:nvPr/>
          </p:nvGrpSpPr>
          <p:grpSpPr>
            <a:xfrm>
              <a:off x="1995600" y="4051359"/>
              <a:ext cx="1472958" cy="769873"/>
              <a:chOff x="3728601" y="2723281"/>
              <a:chExt cx="1472958" cy="769873"/>
            </a:xfrm>
          </p:grpSpPr>
          <p:sp>
            <p:nvSpPr>
              <p:cNvPr id="1230" name="Shape 123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231" name="Shape 123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32" name="Shape 123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Shape 123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234" name="Shape 123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Shape 123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236" name="Shape 123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237" name="Shape 123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238" name="Shape 123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grpSp>
          <p:nvGrpSpPr>
            <p:cNvPr id="1239" name="Shape 1239"/>
            <p:cNvGrpSpPr/>
            <p:nvPr/>
          </p:nvGrpSpPr>
          <p:grpSpPr>
            <a:xfrm>
              <a:off x="485723" y="4992158"/>
              <a:ext cx="1472958" cy="769873"/>
              <a:chOff x="3728601" y="2723281"/>
              <a:chExt cx="1472958" cy="769873"/>
            </a:xfrm>
          </p:grpSpPr>
          <p:sp>
            <p:nvSpPr>
              <p:cNvPr id="1240" name="Shape 124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241" name="Shape 124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42" name="Shape 124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Shape 124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244" name="Shape 124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Shape 124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246" name="Shape 124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247" name="Shape 124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248" name="Shape 124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grpSp>
          <p:nvGrpSpPr>
            <p:cNvPr id="1249" name="Shape 1249"/>
            <p:cNvGrpSpPr/>
            <p:nvPr/>
          </p:nvGrpSpPr>
          <p:grpSpPr>
            <a:xfrm>
              <a:off x="1995600" y="4992158"/>
              <a:ext cx="1472958" cy="769873"/>
              <a:chOff x="3728601" y="2723281"/>
              <a:chExt cx="1472958" cy="769873"/>
            </a:xfrm>
          </p:grpSpPr>
          <p:sp>
            <p:nvSpPr>
              <p:cNvPr id="1250" name="Shape 1250"/>
              <p:cNvSpPr/>
              <p:nvPr/>
            </p:nvSpPr>
            <p:spPr>
              <a:xfrm>
                <a:off x="3728601" y="2756592"/>
                <a:ext cx="1424005" cy="719354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251" name="Shape 1251"/>
              <p:cNvPicPr preferRelativeResize="0"/>
              <p:nvPr/>
            </p:nvPicPr>
            <p:blipFill rotWithShape="1">
              <a:blip r:embed="rId10">
                <a:alphaModFix/>
              </a:blip>
              <a:srcRect b="53838" l="0" r="0" t="0"/>
              <a:stretch/>
            </p:blipFill>
            <p:spPr>
              <a:xfrm>
                <a:off x="3743562" y="2723281"/>
                <a:ext cx="678688" cy="73960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52" name="Shape 1252"/>
              <p:cNvSpPr/>
              <p:nvPr/>
            </p:nvSpPr>
            <p:spPr>
              <a:xfrm>
                <a:off x="4409658" y="3256522"/>
                <a:ext cx="742947" cy="216198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Shape 1253"/>
              <p:cNvSpPr txBox="1"/>
              <p:nvPr/>
            </p:nvSpPr>
            <p:spPr>
              <a:xfrm>
                <a:off x="4715419" y="3246933"/>
                <a:ext cx="473205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Chris</a:t>
                </a:r>
              </a:p>
            </p:txBody>
          </p:sp>
          <p:sp>
            <p:nvSpPr>
              <p:cNvPr id="1254" name="Shape 1254"/>
              <p:cNvSpPr/>
              <p:nvPr/>
            </p:nvSpPr>
            <p:spPr>
              <a:xfrm>
                <a:off x="4409658" y="2755833"/>
                <a:ext cx="740354" cy="503606"/>
              </a:xfrm>
              <a:prstGeom prst="rect">
                <a:avLst/>
              </a:prstGeom>
              <a:solidFill>
                <a:schemeClr val="accent1"/>
              </a:solidFill>
              <a:ln cap="flat" cmpd="sng" w="12700">
                <a:solidFill>
                  <a:srgbClr val="42719B"/>
                </a:solidFill>
                <a:prstDash val="solid"/>
                <a:miter/>
                <a:headEnd len="med" w="med" type="none"/>
                <a:tailEnd len="med" w="med" type="none"/>
              </a:ln>
            </p:spPr>
            <p:txBody>
              <a:bodyPr anchorCtr="0" anchor="ctr" bIns="45700" lIns="91425" rIns="91425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Shape 1255"/>
              <p:cNvSpPr txBox="1"/>
              <p:nvPr/>
            </p:nvSpPr>
            <p:spPr>
              <a:xfrm>
                <a:off x="4512307" y="2723281"/>
                <a:ext cx="530915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전투력</a:t>
                </a:r>
              </a:p>
            </p:txBody>
          </p:sp>
          <p:sp>
            <p:nvSpPr>
              <p:cNvPr id="1256" name="Shape 1256"/>
              <p:cNvSpPr txBox="1"/>
              <p:nvPr/>
            </p:nvSpPr>
            <p:spPr>
              <a:xfrm>
                <a:off x="4411857" y="2861586"/>
                <a:ext cx="748923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900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99,999,999</a:t>
                </a:r>
              </a:p>
            </p:txBody>
          </p:sp>
          <p:sp>
            <p:nvSpPr>
              <p:cNvPr id="1257" name="Shape 1257"/>
              <p:cNvSpPr txBox="1"/>
              <p:nvPr/>
            </p:nvSpPr>
            <p:spPr>
              <a:xfrm>
                <a:off x="4382105" y="3044042"/>
                <a:ext cx="819454" cy="246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en-US" sz="1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CLEGAMES</a:t>
                </a:r>
              </a:p>
            </p:txBody>
          </p:sp>
          <p:cxnSp>
            <p:nvCxnSpPr>
              <p:cNvPr id="1258" name="Shape 1258"/>
              <p:cNvCxnSpPr/>
              <p:nvPr/>
            </p:nvCxnSpPr>
            <p:spPr>
              <a:xfrm>
                <a:off x="4446528" y="3063164"/>
                <a:ext cx="698268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4"/>
                </a:solidFill>
                <a:prstDash val="solid"/>
                <a:miter/>
                <a:headEnd len="med" w="med" type="none"/>
                <a:tailEnd len="med" w="med" type="none"/>
              </a:ln>
            </p:spPr>
          </p:cxnSp>
        </p:grpSp>
        <p:sp>
          <p:nvSpPr>
            <p:cNvPr id="1259" name="Shape 1259"/>
            <p:cNvSpPr/>
            <p:nvPr/>
          </p:nvSpPr>
          <p:spPr>
            <a:xfrm>
              <a:off x="349487" y="745350"/>
              <a:ext cx="3212241" cy="5688815"/>
            </a:xfrm>
            <a:prstGeom prst="rect">
              <a:avLst/>
            </a:prstGeom>
            <a:solidFill>
              <a:schemeClr val="dk1">
                <a:alpha val="61960"/>
              </a:schemeClr>
            </a:solidFill>
            <a:ln cap="flat" cmpd="sng" w="12700">
              <a:solidFill>
                <a:schemeClr val="dk1"/>
              </a:solidFill>
              <a:prstDash val="solid"/>
              <a:miter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0" name="Shape 1260"/>
          <p:cNvSpPr/>
          <p:nvPr/>
        </p:nvSpPr>
        <p:spPr>
          <a:xfrm>
            <a:off x="349486" y="2744899"/>
            <a:ext cx="3198337" cy="641949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1" name="Shape 1261"/>
          <p:cNvSpPr txBox="1"/>
          <p:nvPr/>
        </p:nvSpPr>
        <p:spPr>
          <a:xfrm>
            <a:off x="404172" y="2837473"/>
            <a:ext cx="3143651" cy="4001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[ (CLE) Peter ]</a:t>
            </a: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께서 </a:t>
            </a:r>
            <a:r>
              <a:rPr b="1" lang="en-US" sz="10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[ 식량 999.999,999 ]</a:t>
            </a: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를</a:t>
            </a:r>
            <a:r>
              <a:rPr lang="en-US" sz="1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 sz="1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[ (RVS) Chris ] </a:t>
            </a:r>
            <a:r>
              <a:rPr lang="en-US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님에게 하사했습니다.</a:t>
            </a:r>
          </a:p>
        </p:txBody>
      </p:sp>
      <p:cxnSp>
        <p:nvCxnSpPr>
          <p:cNvPr id="1262" name="Shape 1262"/>
          <p:cNvCxnSpPr/>
          <p:nvPr/>
        </p:nvCxnSpPr>
        <p:spPr>
          <a:xfrm>
            <a:off x="328062" y="2742175"/>
            <a:ext cx="3264407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  <p:cxnSp>
        <p:nvCxnSpPr>
          <p:cNvPr id="1263" name="Shape 1263"/>
          <p:cNvCxnSpPr/>
          <p:nvPr/>
        </p:nvCxnSpPr>
        <p:spPr>
          <a:xfrm>
            <a:off x="335531" y="3423087"/>
            <a:ext cx="3264407" cy="0"/>
          </a:xfrm>
          <a:prstGeom prst="straightConnector1">
            <a:avLst/>
          </a:prstGeom>
          <a:noFill/>
          <a:ln cap="flat" cmpd="sng" w="12700">
            <a:solidFill>
              <a:schemeClr val="accent4"/>
            </a:solidFill>
            <a:prstDash val="solid"/>
            <a:miter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>
            <a:off x="215538" y="142595"/>
            <a:ext cx="11897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용어 정의</a:t>
            </a:r>
          </a:p>
        </p:txBody>
      </p:sp>
      <p:cxnSp>
        <p:nvCxnSpPr>
          <p:cNvPr id="101" name="Shape 101"/>
          <p:cNvCxnSpPr/>
          <p:nvPr/>
        </p:nvCxnSpPr>
        <p:spPr>
          <a:xfrm>
            <a:off x="251492" y="521256"/>
            <a:ext cx="1417915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graphicFrame>
        <p:nvGraphicFramePr>
          <p:cNvPr id="102" name="Shape 102"/>
          <p:cNvGraphicFramePr/>
          <p:nvPr/>
        </p:nvGraphicFramePr>
        <p:xfrm>
          <a:off x="689452" y="76839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{B685E571-8D4F-4E4E-93D3-9D17E2C581CB}</a:tableStyleId>
              </a:tblPr>
              <a:tblGrid>
                <a:gridCol w="1584725"/>
                <a:gridCol w="7574675"/>
              </a:tblGrid>
              <a:tr h="4474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>
                          <a:solidFill>
                            <a:schemeClr val="dk1"/>
                          </a:solidFill>
                        </a:rPr>
                        <a:t>단 어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200" u="none" cap="none" strike="noStrike">
                          <a:solidFill>
                            <a:schemeClr val="dk1"/>
                          </a:solidFill>
                        </a:rPr>
                        <a:t>정의 내용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BD6EE"/>
                    </a:solidFill>
                  </a:tcPr>
                </a:tc>
              </a:tr>
              <a:tr h="442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도시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하나의 대륙마다 4개가 존재하는 오브젝트. 황성의 하위 개념이며, 지정된 좌표에 존재합니다.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42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도시 쟁탈전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도시의 보호 상태가 끝나고, 도시의 점령 권한을 두고 유저 간의 전투가 허락된 시간입니다.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76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히스토리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도시 쟁탈전 간, 이루어진 전투에 대한 기록입니다. 공격과 방어에 대한 승리한 정보만을 기록하며,</a:t>
                      </a:r>
                      <a:b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</a:b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가장 마지막에 이루어진 쟁탈전에 대한 기록만 저장하고, 출력합니다.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42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명예의 전당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도시 쟁탈전이 끝날 때마다 갱신되는 정보로, 역대 도시 점령자 리스트를 확인할 수 있는 곳입니다.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42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도시에 대한 권한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쟁탈전이 종료되고, 도시의 보호 상태인 동안 도시의 기능을 다룰 수 있는 권한을 이야기합니다.</a:t>
                      </a: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한 명의 유저만이 점령 권한을 갖습니다.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  <a:tr h="442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도시 점령자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도시 쟁탈전에서 승리하여, 도시에 대한 권한을 가진 유저를 말합니다.</a:t>
                      </a: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215538" y="142595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개요</a:t>
            </a:r>
          </a:p>
        </p:txBody>
      </p:sp>
      <p:cxnSp>
        <p:nvCxnSpPr>
          <p:cNvPr id="108" name="Shape 108"/>
          <p:cNvCxnSpPr/>
          <p:nvPr/>
        </p:nvCxnSpPr>
        <p:spPr>
          <a:xfrm>
            <a:off x="251492" y="521256"/>
            <a:ext cx="1417915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09" name="Shape 109"/>
          <p:cNvSpPr/>
          <p:nvPr/>
        </p:nvSpPr>
        <p:spPr>
          <a:xfrm>
            <a:off x="398106" y="534816"/>
            <a:ext cx="11793894" cy="28854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도시는 하나의 대륙에 4개가 존재하며, 위치는 변동되지 않습니다.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하나의 도시는 지정된 하나의 자원과 크라운을 누적하며, 도시 점령자는 이를 자신 또는 자신의 연맹원들에게 분배해 줄 수 있습니다.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도시는 항상 쟁탈전이 종료된 후, 지정된 시간 동안 보호 상태를 유지합니다.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도시의 보호 상태가 끝나면 “도시 쟁탈전“이 시작됩니다.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“도시 쟁탈전“동안에는 기존 도시를 점령하고 있던 유저와 점령 유저와 같은 연맹의 유저들을 제외한 모든 유저가 도시를 향해 개인/집결 공격을 진행할 수 있습니다.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도시를 점령한 유저는 지정된 시간 동안, 점령 상태를 유지해야 “도시 쟁탈전“이 종료되면서 도시에 대한 권한을 획득할 수 있습니다.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중간에 다른 유저에 의해 점령 상태를 유지하지 못한 경우, 다시 도시를 점령해도 지정된 시간이 처음부터 시작됩니다.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“도시 쟁탈전“에 일어난 공격/방어에 대한 정보는 도시 히스토리 기능에 저장되어 다른 유저들이 이 현황을 확인할 수 있습니다.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명예의 전당 기능을 사용하여, 역대 도시 점령자를 모두 볼 수 있습니다.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점령자는 자원지 중, 자신이 선택한 하나의 자원지에 대한 등장 확률을 증가시킬 수 있습니다.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“도시 쟁탈전”이 종료된 후, 도시 점령자는 지정된 시간에 한해서 도시에 대한 권한을 같은 연맹의 다른 유저에게 위임할 수 있습니다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/>
        </p:nvSpPr>
        <p:spPr>
          <a:xfrm>
            <a:off x="215538" y="142595"/>
            <a:ext cx="14045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기능 정의 1</a:t>
            </a:r>
          </a:p>
        </p:txBody>
      </p:sp>
      <p:cxnSp>
        <p:nvCxnSpPr>
          <p:cNvPr id="115" name="Shape 115"/>
          <p:cNvCxnSpPr/>
          <p:nvPr/>
        </p:nvCxnSpPr>
        <p:spPr>
          <a:xfrm>
            <a:off x="251492" y="521256"/>
            <a:ext cx="1417915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16" name="Shape 116"/>
          <p:cNvSpPr/>
          <p:nvPr/>
        </p:nvSpPr>
        <p:spPr>
          <a:xfrm>
            <a:off x="398106" y="534816"/>
            <a:ext cx="10796954" cy="6370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도시는 하나의 대륙에 4개가 존재합니다.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4개의 도시는 대륙 내에 지정된 위치에 존재하게 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도시는 3x3의 타일 크기를 가지며, 도시의 가운데 타일을 중심으로 7x7타일만큼의 도시 필드를 갖습니다.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도시의 가운데 타일을 중심으로 51x51 타일만큼의 도시 에어리어를 갖습니다.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쟁탈전 여부와 상관없이 도시 필드를 지나는 모든 행군은 행군 속도가 90% 감소합니다.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도시 에어리어는 해당되지 않습니다.</a:t>
            </a:r>
            <a:b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행군 속도 감소율은 데이터 테이블을 참고합니다.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필드, 에어리어는 다른 유저의 타운 이동 및 점령이 가능합니다.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필드, 에어리어는 자원지, 몬스터 생성이 가능합니다.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도시는 항상 도시 쟁탈전이 종료되면 지정된 시간만큼 보호 상태를 유지합니다.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보호 상태에서는 어떤 유저도 도시를 향한 개인/집결 공격이 불가능합니다.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하나의 도시는 지정된 하나의 자원과 크라운을 누적합니다.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4개의 도시는 식량, 목재, 석재, 철광석 자원 중에서 지정된 것으로 한 가지와 크라운을 누적합니다.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지정된 자원은 초당 24의 자원을 누적하며, 도시 에어리어 내에 생성된 해당 자원의 자원지에서 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자신 또는 다른 유저가 채집하여 돌아가는 자원의 1%를 추가로 누적합니다.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소수점은 계산하지 않습니다.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크라운은 초당 0.1을 누적하며, 도시 에어리어 내에 존재하는 유저가 소모하는 유료 크라운의 1%를 추가로 누적합니다.</a:t>
            </a:r>
            <a:b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크라운은 소수점은 계산하지 않으며, 1이상의 수치만 계산합니다.</a:t>
            </a: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누적되는 자원과 크라운은 최대 누적량이 존재하며, 최대로 누적된 경우 그 이상 누적하지 않습니다.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누적 최대량은 데이터 테이블을 참고합니다.</a:t>
            </a:r>
            <a:b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크라운과 자원의 초당 누적량, % 누적량은 데이터 테이블을 참고합니다.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도시가 “도시 쟁탈전” 상태인 경우, 자원과 크라운은 누적되지 않습니다.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누적된 자원과 크라운은 자신이 얻거나 자신의 연맹원들에게 분배해줄 수 있습니다.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반복하여 분배하는 것이 가능하며, 횟수와 분배 수치에는 제한이 없습니다. 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도시에 누적되어 있는 자원은 초기화되지 않고, 항상 유지됩니다.</a:t>
            </a:r>
          </a:p>
        </p:txBody>
      </p:sp>
      <p:graphicFrame>
        <p:nvGraphicFramePr>
          <p:cNvPr id="117" name="Shape 117"/>
          <p:cNvGraphicFramePr/>
          <p:nvPr/>
        </p:nvGraphicFramePr>
        <p:xfrm>
          <a:off x="8957178" y="89433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{7B9E5BC9-EFE2-495B-B90F-ED3B5C167052}</a:tableStyleId>
              </a:tblPr>
              <a:tblGrid>
                <a:gridCol w="219000"/>
                <a:gridCol w="219000"/>
                <a:gridCol w="219000"/>
                <a:gridCol w="219000"/>
                <a:gridCol w="219000"/>
                <a:gridCol w="219000"/>
                <a:gridCol w="219000"/>
                <a:gridCol w="219000"/>
                <a:gridCol w="219000"/>
                <a:gridCol w="219000"/>
                <a:gridCol w="219000"/>
                <a:gridCol w="219000"/>
                <a:gridCol w="219000"/>
              </a:tblGrid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7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6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5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4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3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2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7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6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5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4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3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2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1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2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3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4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5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6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7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2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3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4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5E0B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5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6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  <a:tr h="2248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700" u="none" cap="none" strike="noStrike"/>
                        <a:t>7</a:t>
                      </a:r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t/>
                      </a:r>
                      <a:endParaRPr b="1" sz="700" u="none" cap="none" strike="noStrike"/>
                    </a:p>
                  </a:txBody>
                  <a:tcPr marT="30150" marB="30150" marR="60300" marL="60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EE599"/>
                    </a:solidFill>
                  </a:tcPr>
                </a:tc>
              </a:tr>
            </a:tbl>
          </a:graphicData>
        </a:graphic>
      </p:graphicFrame>
      <p:sp>
        <p:nvSpPr>
          <p:cNvPr id="118" name="Shape 118"/>
          <p:cNvSpPr/>
          <p:nvPr/>
        </p:nvSpPr>
        <p:spPr>
          <a:xfrm>
            <a:off x="8688735" y="541124"/>
            <a:ext cx="3115483" cy="313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및 도시 필드에 대한 타일 참고</a:t>
            </a:r>
          </a:p>
        </p:txBody>
      </p:sp>
      <p:sp>
        <p:nvSpPr>
          <p:cNvPr id="119" name="Shape 119"/>
          <p:cNvSpPr/>
          <p:nvPr/>
        </p:nvSpPr>
        <p:spPr>
          <a:xfrm>
            <a:off x="8957182" y="3824371"/>
            <a:ext cx="3115483" cy="8771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진 녹색 : 도시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 녹색 : 도시 필드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노란색 : 도시 에어리어</a:t>
            </a:r>
            <a:br>
              <a:rPr lang="en-US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도시 에어리어는 5 ~ 16 까지입니다.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/>
        </p:nvSpPr>
        <p:spPr>
          <a:xfrm>
            <a:off x="215538" y="142595"/>
            <a:ext cx="14045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기능 정의 2</a:t>
            </a:r>
          </a:p>
        </p:txBody>
      </p:sp>
      <p:cxnSp>
        <p:nvCxnSpPr>
          <p:cNvPr id="125" name="Shape 125"/>
          <p:cNvCxnSpPr/>
          <p:nvPr/>
        </p:nvCxnSpPr>
        <p:spPr>
          <a:xfrm>
            <a:off x="251492" y="521256"/>
            <a:ext cx="1417915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26" name="Shape 126"/>
          <p:cNvSpPr/>
          <p:nvPr/>
        </p:nvSpPr>
        <p:spPr>
          <a:xfrm>
            <a:off x="398106" y="534816"/>
            <a:ext cx="10796954" cy="56092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도시는 항상 쟁탈전이 종료된 후, 지정된 시간 동안 보호 상태를 유지합니다.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도시가 보호 상태일 때는 도시를 향한 어떤 공격도 할 수 없습니다.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보호 상태의 지정된 시간은 데이터 테이블을 참고합니다.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도시의 보호 상태가 끝나면 “도시 쟁탈전“이 시작됩니다.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도시의 보호 상태가 끝나기 24시간, 12시간, 6시간, 3시간, 1시간 전에 대륙의 모든 유저에게 “도시 쟁탈전“까지 남은 시간을 알림 팝업으로 알려줍니다.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“도시 쟁탈전”이 시작되면 대륙의 모든 유저에게 “도시 쟁탈전“이 시작되었음을 알림 팝업으로 알려줍니다.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1번, 2번 알림 메시지는 알림 팝업으로 표현됩니다, 4개의 도시가 별개로 적용됩니다. -&gt; 미접속 유저들에게는 알려주지 않습니다.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“도시 쟁탈전“ 중에는 기존 도시를 점령하고 있던 유저와, 그 유저의 같은 연맹원을 제외한 모든 유저가 도시를 향해 개인/집결 공격을 실행할 수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 명의 유저가 도시를 점령 한 후, 지정된 시간동안 점령 상태를 유지하면 “도시 쟁탈전“이 종료됩니다.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점령 유저가 바뀌는 경우, 바뀐 유저 역시 지정된 시간동안 점령 상태를 유지해야합니다. 기존 유저가 유지한 시간은 제외합니다.</a:t>
            </a:r>
            <a:b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기존 점령 상태를 유지했던 유저가 다시 점령할 경우, 다시 처음부터 지정된 시간만큼 점령 상태를 유지해야합니다.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지정된 시간동안 점령 상태를 유지한 유저는 “도시 쟁탈전“이 종료된 후, 도시 점령자가 됩니다.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점령 상태를 유지해야하는 시간은 데이터 테이블을 참고합니다.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“도시 쟁탈전”이 종료되면, 도시는 다시 지정된 시간만큼 보호 상태를 유지하게 되며 도시 점령자가 된 유저를 대륙의 모든 유저에게 알려줍니다.  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알림 팝업으로 대륙 유저들에게 알려줍니다. -&gt; 미접속 유저들은 재접속을 해도 알려지지 않습니다.</a:t>
            </a:r>
          </a:p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“도시 쟁탈전“ 중, 일어난 공격과 방어 전투에 대한 정보를 히스토리 기능을 통해 모든 유저가 확인할 수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히스토리 기능은 항상 가장 최근에 진행된 “도시 쟁탈전“의 모든 전투를 기록합니다.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쟁탈전이 시작되면, 기존에 남아있던 히스토리 정보는 초기화됩니다.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“도시 쟁탈전” 중에는 공격/방어가 이루어 질 때마다 실시간으로 현황이 갱신됩니다.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히스토리는 항상 “공격에 성공한 정보“와 “방어에 성공한 정보“만을 출력합니다.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OOO님이 도시를 공격하여 OOO님의 방어부대를 모두 무찌르고 도시를 점령했습니다!</a:t>
            </a:r>
            <a:b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 OOO님의 방어부대가 OOO님의 공격부대를 모두 무찌르고 도시를 지켜냈습니다!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215538" y="142595"/>
            <a:ext cx="14045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기능 정의 3</a:t>
            </a:r>
          </a:p>
        </p:txBody>
      </p:sp>
      <p:cxnSp>
        <p:nvCxnSpPr>
          <p:cNvPr id="132" name="Shape 132"/>
          <p:cNvCxnSpPr/>
          <p:nvPr/>
        </p:nvCxnSpPr>
        <p:spPr>
          <a:xfrm>
            <a:off x="251492" y="521256"/>
            <a:ext cx="1417915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33" name="Shape 133"/>
          <p:cNvSpPr/>
          <p:nvPr/>
        </p:nvSpPr>
        <p:spPr>
          <a:xfrm>
            <a:off x="398106" y="534816"/>
            <a:ext cx="10796954" cy="49167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명예의 전당에서 역대 도시 점령자 리스트를 모두 확인할 수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역대 도시 점령자 리스트는 쟁탈전이 끝날 때마다 갱신되어, 모든 유저가 확인할 수 있습니다.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점령자는 도시 에어리어 내에 소환되는 자원지의 등장확률을 조정할 수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점령자는 도시가 보호 상태일 때, 하루에 한 번 자원지 하나를 지정할 수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점령자가 선택한 자원지는 도시 점령자에 의해 다른 자원지로 변경되지 않는 이상, 도시 에어리어 내에 등장 확률이 증가합니다.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점령자가 선택하지 않은 자원지는 기존 등장 확률에서 33%만큼 감소합니다.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등장 확률은 소수점 2자리까지만 계산합니다.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“도시 쟁탈전“이 종료되면, 설정되어 있던 자원지 등장 확률이 초기화됩니다.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도시의 점령 조건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도시를 점령하기 위해선 자신이나 자신의 연맹에서 황성 또는 다른 도시를 점령 중이지 않아야 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자신 또는 자신의 연맹에서 황성이나 다른 도시를 점령 중일 때는 어떤 도시도 공격할 수 없습니다.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자신이 도시를 점령 하기 위해 개인/집결 행군을 도시를 향해 하는 도중, 자신 또는 자신의 연맹에서 황성이나 다른 도시를 차지한 경우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행군 중이던 부대가 황성 또는 도시에 도착해도 전투를 벌이지 않고 바로 회군합니다.</a:t>
            </a: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도시에 대한 권한 양도 조건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점령 카운트가 모두 소모될 때까지 도시를 지켜내는 것에 성공한 유저가 도시 점령자가 되었을 때, </a:t>
            </a:r>
            <a:b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지정된 시간 내에 자신과 같은 연맹의 연맹원 중, 한 명에게 도시에 대한 권한을 양도할 수 있습니다.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지정된 시간 내에 위임하지 않았을 경우, 도시에 대한 권한은 양도할 수 없으며 자신이 도시 점령자가 됩니다.</a:t>
            </a:r>
          </a:p>
          <a:p>
            <a:pPr indent="-228600" lvl="1" marL="68580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6286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215538" y="142595"/>
            <a:ext cx="87716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사양서</a:t>
            </a:r>
          </a:p>
        </p:txBody>
      </p:sp>
      <p:cxnSp>
        <p:nvCxnSpPr>
          <p:cNvPr id="139" name="Shape 139"/>
          <p:cNvCxnSpPr/>
          <p:nvPr/>
        </p:nvCxnSpPr>
        <p:spPr>
          <a:xfrm>
            <a:off x="251492" y="521256"/>
            <a:ext cx="1417915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40" name="Shape 140"/>
          <p:cNvSpPr/>
          <p:nvPr/>
        </p:nvSpPr>
        <p:spPr>
          <a:xfrm>
            <a:off x="398106" y="534816"/>
            <a:ext cx="2764544" cy="333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참고 사항</a:t>
            </a:r>
          </a:p>
        </p:txBody>
      </p:sp>
      <p:graphicFrame>
        <p:nvGraphicFramePr>
          <p:cNvPr id="141" name="Shape 141"/>
          <p:cNvGraphicFramePr/>
          <p:nvPr/>
        </p:nvGraphicFramePr>
        <p:xfrm>
          <a:off x="655529" y="8913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{B685E571-8D4F-4E4E-93D3-9D17E2C581CB}</a:tableStyleId>
              </a:tblPr>
              <a:tblGrid>
                <a:gridCol w="2350575"/>
                <a:gridCol w="762450"/>
                <a:gridCol w="762450"/>
                <a:gridCol w="762450"/>
              </a:tblGrid>
              <a:tr h="1635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구 분</a:t>
                      </a:r>
                    </a:p>
                  </a:txBody>
                  <a:tcPr marT="6350" marB="0" marR="6350" marL="6350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데이터 테이블</a:t>
                      </a:r>
                    </a:p>
                  </a:txBody>
                  <a:tcPr marT="6350" marB="0" marR="6350" marL="6350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U.I 노출 여부</a:t>
                      </a:r>
                    </a:p>
                  </a:txBody>
                  <a:tcPr marT="6350" marB="0" marR="6350" marL="6350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초기화 여부</a:t>
                      </a:r>
                    </a:p>
                  </a:txBody>
                  <a:tcPr marT="6350" marB="0" marR="6350" marL="6350" anchor="ctr">
                    <a:solidFill>
                      <a:srgbClr val="BBD6EE"/>
                    </a:solidFill>
                  </a:tcPr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도시의 현재 상태 외형 효과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도시 보호 상태 유지 시간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현재 도시 보호 상태의 남은 시간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현재 도시 쟁탈전 중, 쟁탈까지 남은 시간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현재 도시 점령자 유저 이름/정보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현재 도시 점령자의 연맹 정보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쟁탈전 중, 점령 중인 유저 이름/정보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쟁탈전 중, 점령 중인 유저의 연맹 정보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도시 히스토리 정보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도시 명예의 전당 정보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현재 도시 자원 누적량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초당 자원 누적 수치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초당 크라운 누적 수치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자원/크라운 최대 누적 수치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현재 도시 조정된 주변 자원지 등장 확률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자원지 등장 기준 확률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자원지 등장확률 조정 선택 횟수 초기화 기준 시간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현재 남은 자원지 등장확률 조정 횟수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  <a:tr h="1631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각 도시의 대륙 좌표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</a:p>
                  </a:txBody>
                  <a:tcPr marT="6350" marB="0" marR="6350" marL="63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/>
        </p:nvSpPr>
        <p:spPr>
          <a:xfrm>
            <a:off x="215538" y="142595"/>
            <a:ext cx="87716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사양서</a:t>
            </a:r>
          </a:p>
        </p:txBody>
      </p:sp>
      <p:cxnSp>
        <p:nvCxnSpPr>
          <p:cNvPr id="147" name="Shape 147"/>
          <p:cNvCxnSpPr/>
          <p:nvPr/>
        </p:nvCxnSpPr>
        <p:spPr>
          <a:xfrm>
            <a:off x="251492" y="521256"/>
            <a:ext cx="1417915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miter/>
            <a:headEnd len="med" w="med" type="none"/>
            <a:tailEnd len="med" w="med" type="none"/>
          </a:ln>
        </p:spPr>
      </p:cxnSp>
      <p:sp>
        <p:nvSpPr>
          <p:cNvPr id="148" name="Shape 148"/>
          <p:cNvSpPr/>
          <p:nvPr/>
        </p:nvSpPr>
        <p:spPr>
          <a:xfrm>
            <a:off x="398106" y="534816"/>
            <a:ext cx="276454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자원 누적 관련 참고 테이블</a:t>
            </a:r>
          </a:p>
        </p:txBody>
      </p:sp>
      <p:graphicFrame>
        <p:nvGraphicFramePr>
          <p:cNvPr id="149" name="Shape 149"/>
          <p:cNvGraphicFramePr/>
          <p:nvPr/>
        </p:nvGraphicFramePr>
        <p:xfrm>
          <a:off x="654120" y="94568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{5E758B1D-208A-42BF-9CCC-F040BAD5C7A0}</a:tableStyleId>
              </a:tblPr>
              <a:tblGrid>
                <a:gridCol w="1284875"/>
                <a:gridCol w="1256325"/>
                <a:gridCol w="1548200"/>
              </a:tblGrid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CitySaveResource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SecSaveResource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PersentSaveResource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152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도시 자원 누적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초당누적수치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퍼센트 누적 수치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CSR_Food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24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1</a:t>
                      </a:r>
                    </a:p>
                  </a:txBody>
                  <a:tcPr marT="9525" marB="0" marR="9525" marL="9525" anchor="ctr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CSR_Wood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24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1</a:t>
                      </a:r>
                    </a:p>
                  </a:txBody>
                  <a:tcPr marT="9525" marB="0" marR="9525" marL="9525" anchor="ctr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CSR_Stone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18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1</a:t>
                      </a:r>
                    </a:p>
                  </a:txBody>
                  <a:tcPr marT="9525" marB="0" marR="9525" marL="9525" anchor="ctr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CSR_Iron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12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1</a:t>
                      </a:r>
                    </a:p>
                  </a:txBody>
                  <a:tcPr marT="9525" marB="0" marR="9525" marL="9525" anchor="ctr"/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CSR_Crown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0.1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1</a:t>
                      </a:r>
                    </a:p>
                  </a:txBody>
                  <a:tcPr marT="9525" marB="0" marR="9525" marL="9525" anchor="ctr"/>
                </a:tc>
              </a:tr>
            </a:tbl>
          </a:graphicData>
        </a:graphic>
      </p:graphicFrame>
      <p:sp>
        <p:nvSpPr>
          <p:cNvPr id="150" name="Shape 150"/>
          <p:cNvSpPr/>
          <p:nvPr/>
        </p:nvSpPr>
        <p:spPr>
          <a:xfrm>
            <a:off x="398106" y="2524405"/>
            <a:ext cx="2764544" cy="333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보호 시간 참고 테이블</a:t>
            </a:r>
          </a:p>
        </p:txBody>
      </p:sp>
      <p:graphicFrame>
        <p:nvGraphicFramePr>
          <p:cNvPr id="151" name="Shape 151"/>
          <p:cNvGraphicFramePr/>
          <p:nvPr/>
        </p:nvGraphicFramePr>
        <p:xfrm>
          <a:off x="654120" y="292513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{5E758B1D-208A-42BF-9CCC-F040BAD5C7A0}</a:tableStyleId>
              </a:tblPr>
              <a:tblGrid>
                <a:gridCol w="1257300"/>
                <a:gridCol w="1549400"/>
              </a:tblGrid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CityProtectTime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ProtectStandardTime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152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도시 보호 시간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기준 시간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CST_Shild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00:00:00</a:t>
                      </a:r>
                    </a:p>
                  </a:txBody>
                  <a:tcPr marT="9525" marB="0" marR="9525" marL="9525" anchor="ctr"/>
                </a:tc>
              </a:tr>
            </a:tbl>
          </a:graphicData>
        </a:graphic>
      </p:graphicFrame>
      <p:sp>
        <p:nvSpPr>
          <p:cNvPr id="152" name="Shape 152"/>
          <p:cNvSpPr/>
          <p:nvPr/>
        </p:nvSpPr>
        <p:spPr>
          <a:xfrm>
            <a:off x="398105" y="3707601"/>
            <a:ext cx="365377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행군 속도 감속률 참고 테이블</a:t>
            </a:r>
          </a:p>
        </p:txBody>
      </p:sp>
      <p:graphicFrame>
        <p:nvGraphicFramePr>
          <p:cNvPr id="153" name="Shape 153"/>
          <p:cNvGraphicFramePr/>
          <p:nvPr/>
        </p:nvGraphicFramePr>
        <p:xfrm>
          <a:off x="654120" y="409371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{5E758B1D-208A-42BF-9CCC-F040BAD5C7A0}</a:tableStyleId>
              </a:tblPr>
              <a:tblGrid>
                <a:gridCol w="1674350"/>
                <a:gridCol w="903750"/>
              </a:tblGrid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CitySlowMarchPersent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SlowPersent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152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도시 행군 속도 감속률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감속률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CSMP_inField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90</a:t>
                      </a:r>
                    </a:p>
                  </a:txBody>
                  <a:tcPr marT="9525" marB="0" marR="9525" marL="9525" anchor="ctr"/>
                </a:tc>
              </a:tr>
            </a:tbl>
          </a:graphicData>
        </a:graphic>
      </p:graphicFrame>
      <p:sp>
        <p:nvSpPr>
          <p:cNvPr id="154" name="Shape 154"/>
          <p:cNvSpPr/>
          <p:nvPr/>
        </p:nvSpPr>
        <p:spPr>
          <a:xfrm>
            <a:off x="398105" y="4884569"/>
            <a:ext cx="3653777" cy="333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자원지 추가 등장률</a:t>
            </a:r>
          </a:p>
        </p:txBody>
      </p:sp>
      <p:graphicFrame>
        <p:nvGraphicFramePr>
          <p:cNvPr id="155" name="Shape 155"/>
          <p:cNvGraphicFramePr/>
          <p:nvPr/>
        </p:nvGraphicFramePr>
        <p:xfrm>
          <a:off x="654120" y="52918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{5E758B1D-208A-42BF-9CCC-F040BAD5C7A0}</a:tableStyleId>
              </a:tblPr>
              <a:tblGrid>
                <a:gridCol w="1854975"/>
                <a:gridCol w="596125"/>
              </a:tblGrid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CitySummonResourceTile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Persent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152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도시 자원지 추가 소환율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추가율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CSRT_ResourceObject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20</a:t>
                      </a:r>
                    </a:p>
                  </a:txBody>
                  <a:tcPr marT="9525" marB="0" marR="9525" marL="9525" anchor="ctr"/>
                </a:tc>
              </a:tr>
            </a:tbl>
          </a:graphicData>
        </a:graphic>
      </p:graphicFrame>
      <p:sp>
        <p:nvSpPr>
          <p:cNvPr id="156" name="Shape 156"/>
          <p:cNvSpPr/>
          <p:nvPr/>
        </p:nvSpPr>
        <p:spPr>
          <a:xfrm>
            <a:off x="3721542" y="4884569"/>
            <a:ext cx="40214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자원지 선택 횟수 리셋 시간 참고 테이블</a:t>
            </a:r>
          </a:p>
        </p:txBody>
      </p:sp>
      <p:graphicFrame>
        <p:nvGraphicFramePr>
          <p:cNvPr id="157" name="Shape 157"/>
          <p:cNvGraphicFramePr/>
          <p:nvPr/>
        </p:nvGraphicFramePr>
        <p:xfrm>
          <a:off x="3977557" y="528529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{5E758B1D-208A-42BF-9CCC-F040BAD5C7A0}</a:tableStyleId>
              </a:tblPr>
              <a:tblGrid>
                <a:gridCol w="1265550"/>
                <a:gridCol w="1115725"/>
              </a:tblGrid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CityResourceSelect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StandardTime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152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도시 보호 시간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800" u="none" cap="none" strike="noStrike"/>
                        <a:t>기준 시간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209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CRS_Resource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1100" u="none" cap="none" strike="noStrike"/>
                        <a:t>00:00:00</a:t>
                      </a:r>
                    </a:p>
                  </a:txBody>
                  <a:tcPr marT="9525" marB="0" marR="9525" marL="9525" anchor="ctr"/>
                </a:tc>
              </a:tr>
            </a:tbl>
          </a:graphicData>
        </a:graphic>
      </p:graphicFrame>
      <p:sp>
        <p:nvSpPr>
          <p:cNvPr id="158" name="Shape 158"/>
          <p:cNvSpPr/>
          <p:nvPr/>
        </p:nvSpPr>
        <p:spPr>
          <a:xfrm>
            <a:off x="5197801" y="537800"/>
            <a:ext cx="3796390" cy="3336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도시 좌표 위치</a:t>
            </a:r>
          </a:p>
        </p:txBody>
      </p:sp>
      <p:graphicFrame>
        <p:nvGraphicFramePr>
          <p:cNvPr id="159" name="Shape 159"/>
          <p:cNvGraphicFramePr/>
          <p:nvPr/>
        </p:nvGraphicFramePr>
        <p:xfrm>
          <a:off x="5453816" y="90761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{5E758B1D-208A-42BF-9CCC-F040BAD5C7A0}</a:tableStyleId>
              </a:tblPr>
              <a:tblGrid>
                <a:gridCol w="2062450"/>
                <a:gridCol w="1210650"/>
                <a:gridCol w="1210650"/>
              </a:tblGrid>
              <a:tr h="197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lang="en-US" sz="900" u="none" cap="none" strike="noStrike"/>
                        <a:t>CityPosition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i="0" lang="en-US" sz="9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PositionX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i="0" lang="en-US" sz="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PositionY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1439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도시 좌표 분류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i="0" lang="en-US" sz="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 좌표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 좌표</a:t>
                      </a:r>
                    </a:p>
                  </a:txBody>
                  <a:tcPr marT="9525" marB="0" marR="9525" marL="9525" anchor="ctr">
                    <a:solidFill>
                      <a:srgbClr val="BBD6EE"/>
                    </a:solidFill>
                  </a:tcPr>
                </a:tc>
              </a:tr>
              <a:tr h="197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CP_East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0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T="9525" marB="0" marR="9525" marL="9525" anchor="ctr"/>
                </a:tc>
              </a:tr>
              <a:tr h="197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CP_West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0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T="9525" marB="0" marR="9525" marL="9525" anchor="ctr"/>
                </a:tc>
              </a:tr>
              <a:tr h="197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CP_South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0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T="9525" marB="0" marR="9525" marL="9525" anchor="ctr"/>
                </a:tc>
              </a:tr>
              <a:tr h="197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0" i="0" lang="en-US" sz="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CP_North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-US" sz="900" u="none" cap="none" strike="noStrike"/>
                        <a:t>0</a:t>
                      </a:r>
                    </a:p>
                  </a:txBody>
                  <a:tcPr marT="9525" marB="0" marR="9525" marL="95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0" i="0" lang="en-US" sz="9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marT="9525" marB="0" marR="9525" marL="9525" anchor="ctr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